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57" r:id="rId5"/>
    <p:sldId id="259" r:id="rId6"/>
    <p:sldId id="289" r:id="rId7"/>
    <p:sldId id="268" r:id="rId8"/>
    <p:sldId id="270" r:id="rId9"/>
    <p:sldId id="288" r:id="rId10"/>
    <p:sldId id="276" r:id="rId11"/>
    <p:sldId id="279" r:id="rId12"/>
    <p:sldId id="281" r:id="rId13"/>
    <p:sldId id="280" r:id="rId14"/>
    <p:sldId id="277" r:id="rId15"/>
    <p:sldId id="282" r:id="rId16"/>
    <p:sldId id="283"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50524" autoAdjust="0"/>
  </p:normalViewPr>
  <p:slideViewPr>
    <p:cSldViewPr snapToGrid="0">
      <p:cViewPr varScale="1">
        <p:scale>
          <a:sx n="105" d="100"/>
          <a:sy n="105" d="100"/>
        </p:scale>
        <p:origin x="120" y="126"/>
      </p:cViewPr>
      <p:guideLst/>
    </p:cSldViewPr>
  </p:slideViewPr>
  <p:outlineViewPr>
    <p:cViewPr>
      <p:scale>
        <a:sx n="33" d="100"/>
        <a:sy n="33" d="100"/>
      </p:scale>
      <p:origin x="0" y="-2346"/>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322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A52ED7-3F4F-472E-B8E9-B07DA898ADE3}"/>
              </a:ext>
            </a:extLst>
          </p:cNvPr>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C7E9EB8-9237-452A-9EB9-61250F1FA643}"/>
              </a:ext>
            </a:extLst>
          </p:cNvPr>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82113C0B-0B91-4CE6-A4AC-2FC016468CE9}" type="datetimeFigureOut">
              <a:rPr lang="en-US" smtClean="0"/>
              <a:t>5/4/2023</a:t>
            </a:fld>
            <a:endParaRPr lang="en-US"/>
          </a:p>
        </p:txBody>
      </p:sp>
      <p:sp>
        <p:nvSpPr>
          <p:cNvPr id="4" name="Footer Placeholder 3">
            <a:extLst>
              <a:ext uri="{FF2B5EF4-FFF2-40B4-BE49-F238E27FC236}">
                <a16:creationId xmlns:a16="http://schemas.microsoft.com/office/drawing/2014/main" id="{2C0B2D26-825B-45F7-B9E2-B1290341DBAB}"/>
              </a:ext>
            </a:extLst>
          </p:cNvPr>
          <p:cNvSpPr>
            <a:spLocks noGrp="1"/>
          </p:cNvSpPr>
          <p:nvPr>
            <p:ph type="ftr" sz="quarter" idx="2"/>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C450B23-13AB-49B0-83DF-9CCDF4C217D5}"/>
              </a:ext>
            </a:extLst>
          </p:cNvPr>
          <p:cNvSpPr>
            <a:spLocks noGrp="1"/>
          </p:cNvSpPr>
          <p:nvPr>
            <p:ph type="sldNum" sz="quarter" idx="3"/>
          </p:nvPr>
        </p:nvSpPr>
        <p:spPr>
          <a:xfrm>
            <a:off x="3970885" y="8831160"/>
            <a:ext cx="3038319" cy="465240"/>
          </a:xfrm>
          <a:prstGeom prst="rect">
            <a:avLst/>
          </a:prstGeom>
        </p:spPr>
        <p:txBody>
          <a:bodyPr vert="horz" lIns="91440" tIns="45720" rIns="91440" bIns="45720" rtlCol="0" anchor="b"/>
          <a:lstStyle>
            <a:lvl1pPr algn="r">
              <a:defRPr sz="1200"/>
            </a:lvl1pPr>
          </a:lstStyle>
          <a:p>
            <a:fld id="{FF834266-8C0A-45EA-AD1D-DAEF05E466D8}" type="slidenum">
              <a:rPr lang="en-US" smtClean="0"/>
              <a:t>‹#›</a:t>
            </a:fld>
            <a:endParaRPr lang="en-US"/>
          </a:p>
        </p:txBody>
      </p:sp>
    </p:spTree>
    <p:extLst>
      <p:ext uri="{BB962C8B-B14F-4D97-AF65-F5344CB8AC3E}">
        <p14:creationId xmlns:p14="http://schemas.microsoft.com/office/powerpoint/2010/main" val="42195706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2227747"/>
          </a:xfrm>
          <a:prstGeom prst="rect">
            <a:avLst/>
          </a:prstGeom>
        </p:spPr>
        <p:txBody>
          <a:bodyPr vert="horz" lIns="169969" tIns="84984" rIns="169969" bIns="84984" rtlCol="0"/>
          <a:lstStyle>
            <a:lvl1pPr algn="l">
              <a:defRPr sz="2200"/>
            </a:lvl1pPr>
          </a:lstStyle>
          <a:p>
            <a:endParaRPr lang="en-US"/>
          </a:p>
        </p:txBody>
      </p:sp>
      <p:sp>
        <p:nvSpPr>
          <p:cNvPr id="3" name="Date Placeholder 2"/>
          <p:cNvSpPr>
            <a:spLocks noGrp="1"/>
          </p:cNvSpPr>
          <p:nvPr>
            <p:ph type="dt" idx="1"/>
          </p:nvPr>
        </p:nvSpPr>
        <p:spPr>
          <a:xfrm>
            <a:off x="3970938" y="2"/>
            <a:ext cx="3037840" cy="2227747"/>
          </a:xfrm>
          <a:prstGeom prst="rect">
            <a:avLst/>
          </a:prstGeom>
        </p:spPr>
        <p:txBody>
          <a:bodyPr vert="horz" lIns="169969" tIns="84984" rIns="169969" bIns="84984" rtlCol="0"/>
          <a:lstStyle>
            <a:lvl1pPr algn="r">
              <a:defRPr sz="2200"/>
            </a:lvl1pPr>
          </a:lstStyle>
          <a:p>
            <a:fld id="{830A2470-8D16-45E0-B077-B8751C103172}" type="datetimeFigureOut">
              <a:rPr lang="en-US" smtClean="0"/>
              <a:t>5/4/2023</a:t>
            </a:fld>
            <a:endParaRPr lang="en-US"/>
          </a:p>
        </p:txBody>
      </p:sp>
      <p:sp>
        <p:nvSpPr>
          <p:cNvPr id="4" name="Slide Image Placeholder 3"/>
          <p:cNvSpPr>
            <a:spLocks noGrp="1" noRot="1" noChangeAspect="1"/>
          </p:cNvSpPr>
          <p:nvPr>
            <p:ph type="sldImg" idx="2"/>
          </p:nvPr>
        </p:nvSpPr>
        <p:spPr>
          <a:xfrm>
            <a:off x="-9815513" y="5549900"/>
            <a:ext cx="26641426" cy="14986000"/>
          </a:xfrm>
          <a:prstGeom prst="rect">
            <a:avLst/>
          </a:prstGeom>
          <a:noFill/>
          <a:ln w="12700">
            <a:solidFill>
              <a:prstClr val="black"/>
            </a:solidFill>
          </a:ln>
        </p:spPr>
        <p:txBody>
          <a:bodyPr vert="horz" lIns="169969" tIns="84984" rIns="169969" bIns="84984" rtlCol="0" anchor="ctr"/>
          <a:lstStyle/>
          <a:p>
            <a:endParaRPr lang="en-US"/>
          </a:p>
        </p:txBody>
      </p:sp>
      <p:sp>
        <p:nvSpPr>
          <p:cNvPr id="5" name="Notes Placeholder 4"/>
          <p:cNvSpPr>
            <a:spLocks noGrp="1"/>
          </p:cNvSpPr>
          <p:nvPr>
            <p:ph type="body" sz="quarter" idx="3"/>
          </p:nvPr>
        </p:nvSpPr>
        <p:spPr>
          <a:xfrm>
            <a:off x="701041" y="21367848"/>
            <a:ext cx="5608320" cy="17482782"/>
          </a:xfrm>
          <a:prstGeom prst="rect">
            <a:avLst/>
          </a:prstGeom>
        </p:spPr>
        <p:txBody>
          <a:bodyPr vert="horz" lIns="169969" tIns="84984" rIns="169969" bIns="8498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2172977"/>
            <a:ext cx="3037840" cy="2227741"/>
          </a:xfrm>
          <a:prstGeom prst="rect">
            <a:avLst/>
          </a:prstGeom>
        </p:spPr>
        <p:txBody>
          <a:bodyPr vert="horz" lIns="169969" tIns="84984" rIns="169969" bIns="84984" rtlCol="0" anchor="b"/>
          <a:lstStyle>
            <a:lvl1pPr algn="l">
              <a:defRPr sz="2200"/>
            </a:lvl1pPr>
          </a:lstStyle>
          <a:p>
            <a:endParaRPr lang="en-US"/>
          </a:p>
        </p:txBody>
      </p:sp>
      <p:sp>
        <p:nvSpPr>
          <p:cNvPr id="7" name="Slide Number Placeholder 6"/>
          <p:cNvSpPr>
            <a:spLocks noGrp="1"/>
          </p:cNvSpPr>
          <p:nvPr>
            <p:ph type="sldNum" sz="quarter" idx="5"/>
          </p:nvPr>
        </p:nvSpPr>
        <p:spPr>
          <a:xfrm>
            <a:off x="3970938" y="42172977"/>
            <a:ext cx="3037840" cy="2227741"/>
          </a:xfrm>
          <a:prstGeom prst="rect">
            <a:avLst/>
          </a:prstGeom>
        </p:spPr>
        <p:txBody>
          <a:bodyPr vert="horz" lIns="169969" tIns="84984" rIns="169969" bIns="84984" rtlCol="0" anchor="b"/>
          <a:lstStyle>
            <a:lvl1pPr algn="r">
              <a:defRPr sz="2200"/>
            </a:lvl1pPr>
          </a:lstStyle>
          <a:p>
            <a:fld id="{04BB880C-0145-4085-9F15-3A0B441D2D4A}" type="slidenum">
              <a:rPr lang="en-US" smtClean="0"/>
              <a:t>‹#›</a:t>
            </a:fld>
            <a:endParaRPr lang="en-US"/>
          </a:p>
        </p:txBody>
      </p:sp>
    </p:spTree>
    <p:extLst>
      <p:ext uri="{BB962C8B-B14F-4D97-AF65-F5344CB8AC3E}">
        <p14:creationId xmlns:p14="http://schemas.microsoft.com/office/powerpoint/2010/main" val="8135868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apply.iie.org/apply/?sr=5bb70704-f568-48a6-98c7-85734ff0f223"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 Embassy in Tirana is</a:t>
            </a:r>
            <a:r>
              <a:rPr lang="en-US" sz="2200" dirty="0"/>
              <a:t> now accepting applications for the Hubert H. Humphrey Program for the 2023-2024 academic year.</a:t>
            </a:r>
            <a:r>
              <a:rPr lang="en-US" dirty="0"/>
              <a:t> </a:t>
            </a:r>
            <a:endParaRPr lang="en-US" sz="2200" dirty="0"/>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1</a:t>
            </a:fld>
            <a:endParaRPr lang="en-US"/>
          </a:p>
        </p:txBody>
      </p:sp>
    </p:spTree>
    <p:extLst>
      <p:ext uri="{BB962C8B-B14F-4D97-AF65-F5344CB8AC3E}">
        <p14:creationId xmlns:p14="http://schemas.microsoft.com/office/powerpoint/2010/main" val="951535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70000"/>
              </a:lnSpc>
              <a:defRPr/>
            </a:pPr>
            <a:r>
              <a:rPr lang="en-GB" baseline="0" dirty="0"/>
              <a:t>A good application starts with a complete application package. Please start early and read all instructions very carefully </a:t>
            </a:r>
            <a:r>
              <a:rPr lang="en-GB" dirty="0"/>
              <a:t>to understand what to write in each section and which forms you need to attach.</a:t>
            </a:r>
            <a:endParaRPr lang="en-GB" baseline="0" dirty="0">
              <a:cs typeface="Calibri"/>
            </a:endParaRPr>
          </a:p>
          <a:p>
            <a:pPr>
              <a:lnSpc>
                <a:spcPct val="170000"/>
              </a:lnSpc>
            </a:pPr>
            <a:endParaRPr lang="en-GB" altLang="en-US" sz="2200" dirty="0">
              <a:solidFill>
                <a:srgbClr val="002060"/>
              </a:solidFill>
              <a:latin typeface="Palatino Linotype"/>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All application forms should be submitted online</a:t>
            </a: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Attach translated and notarized copies of university diploma(s) and grade transcripts from all higher educational institutions attended (BA, MA, and PhD) in both Albanian and English language</a:t>
            </a:r>
            <a:endParaRPr lang="en-GB" altLang="en-US" sz="2200" dirty="0">
              <a:solidFill>
                <a:srgbClr val="002060"/>
              </a:solidFill>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Two letters of reference </a:t>
            </a:r>
            <a:endParaRPr lang="en-GB" altLang="en-US" sz="2200" dirty="0">
              <a:solidFill>
                <a:srgbClr val="002060"/>
              </a:solidFill>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Curriculum Vitae </a:t>
            </a:r>
            <a:endParaRPr lang="en-GB" altLang="en-US" sz="2200" dirty="0">
              <a:solidFill>
                <a:srgbClr val="002060"/>
              </a:solidFill>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Letter from employer confirming employment </a:t>
            </a:r>
            <a:endParaRPr lang="en-GB" altLang="en-US" sz="2200" dirty="0">
              <a:solidFill>
                <a:srgbClr val="002060"/>
              </a:solidFill>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Copy of passport bio page </a:t>
            </a:r>
            <a:endParaRPr lang="en-GB" altLang="en-US" sz="2200" dirty="0">
              <a:solidFill>
                <a:srgbClr val="002060"/>
              </a:solidFill>
            </a:endParaRPr>
          </a:p>
          <a:p>
            <a:pPr marL="318691" indent="-318691">
              <a:lnSpc>
                <a:spcPct val="170000"/>
              </a:lnSpc>
              <a:buFont typeface="Wingdings" panose="05000000000000000000" pitchFamily="2" charset="2"/>
              <a:buChar char="Ø"/>
            </a:pPr>
            <a:r>
              <a:rPr lang="en-GB" altLang="en-US" sz="2200" dirty="0">
                <a:solidFill>
                  <a:srgbClr val="002060"/>
                </a:solidFill>
                <a:latin typeface="Palatino Linotype"/>
              </a:rPr>
              <a:t>Copies of certificates from previous trainings (relevant to field of study only) </a:t>
            </a:r>
          </a:p>
          <a:p>
            <a:pPr>
              <a:lnSpc>
                <a:spcPct val="170000"/>
              </a:lnSpc>
            </a:pPr>
            <a:endParaRPr lang="en-GB" altLang="en-US" sz="2200"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10</a:t>
            </a:fld>
            <a:endParaRPr lang="en-US"/>
          </a:p>
        </p:txBody>
      </p:sp>
    </p:spTree>
    <p:extLst>
      <p:ext uri="{BB962C8B-B14F-4D97-AF65-F5344CB8AC3E}">
        <p14:creationId xmlns:p14="http://schemas.microsoft.com/office/powerpoint/2010/main" val="2138044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The Humphrey Program, </a:t>
            </a:r>
            <a:r>
              <a:rPr lang="en-GB" baseline="0" dirty="0"/>
              <a:t>covers the following expenses for all </a:t>
            </a:r>
            <a:r>
              <a:rPr lang="en-GB" dirty="0"/>
              <a:t>selected participants:</a:t>
            </a:r>
          </a:p>
          <a:p>
            <a:pPr>
              <a:lnSpc>
                <a:spcPct val="100000"/>
              </a:lnSpc>
            </a:pPr>
            <a:endParaRPr lang="en-US" b="0" dirty="0"/>
          </a:p>
          <a:p>
            <a:pPr marL="318691" indent="-318691">
              <a:buFont typeface="Wingdings" panose="05000000000000000000" pitchFamily="2" charset="2"/>
              <a:buChar char="Ø"/>
            </a:pPr>
            <a:r>
              <a:rPr lang="en-US" altLang="en-US" sz="2200" dirty="0">
                <a:solidFill>
                  <a:srgbClr val="002060"/>
                </a:solidFill>
              </a:rPr>
              <a:t>Tuition costs and university fees – as applicable</a:t>
            </a:r>
          </a:p>
          <a:p>
            <a:pPr marL="318691" indent="-318691">
              <a:buFont typeface="Wingdings" panose="05000000000000000000" pitchFamily="2" charset="2"/>
              <a:buChar char="Ø"/>
            </a:pPr>
            <a:r>
              <a:rPr lang="en-US" altLang="en-US" sz="2200" dirty="0">
                <a:solidFill>
                  <a:srgbClr val="002060"/>
                </a:solidFill>
              </a:rPr>
              <a:t>The monthly living expenses – which vary from state to state based on the cost of living  </a:t>
            </a:r>
          </a:p>
          <a:p>
            <a:pPr marL="318691" indent="-318691">
              <a:buFont typeface="Wingdings" panose="05000000000000000000" pitchFamily="2" charset="2"/>
              <a:buChar char="Ø"/>
            </a:pPr>
            <a:r>
              <a:rPr lang="en-US" altLang="en-US" sz="2200" dirty="0">
                <a:solidFill>
                  <a:srgbClr val="002060"/>
                </a:solidFill>
              </a:rPr>
              <a:t>Funds to attend professional activities or participate in conferences, </a:t>
            </a:r>
            <a:r>
              <a:rPr lang="en-US" altLang="en-US" sz="2200" b="1" dirty="0">
                <a:solidFill>
                  <a:srgbClr val="002060"/>
                </a:solidFill>
              </a:rPr>
              <a:t>or serve as a guest lecture at another university in the united states</a:t>
            </a:r>
          </a:p>
          <a:p>
            <a:pPr marL="318691" indent="-318691">
              <a:buFont typeface="Wingdings" panose="05000000000000000000" pitchFamily="2" charset="2"/>
              <a:buChar char="Ø"/>
            </a:pPr>
            <a:r>
              <a:rPr lang="en-US" altLang="en-US" sz="2200" dirty="0">
                <a:solidFill>
                  <a:srgbClr val="002060"/>
                </a:solidFill>
              </a:rPr>
              <a:t>One round trip international </a:t>
            </a:r>
            <a:r>
              <a:rPr lang="en-US" altLang="en-US" dirty="0">
                <a:solidFill>
                  <a:srgbClr val="002060"/>
                </a:solidFill>
              </a:rPr>
              <a:t>ticket </a:t>
            </a:r>
            <a:r>
              <a:rPr lang="en-US" altLang="en-US" sz="2200" dirty="0">
                <a:solidFill>
                  <a:srgbClr val="002060"/>
                </a:solidFill>
              </a:rPr>
              <a:t>– at the beginning and the end of the program</a:t>
            </a:r>
            <a:endParaRPr lang="en-US" altLang="en-US" sz="2200" dirty="0">
              <a:solidFill>
                <a:srgbClr val="002060"/>
              </a:solidFill>
              <a:cs typeface="Calibri"/>
            </a:endParaRPr>
          </a:p>
          <a:p>
            <a:pPr marL="318691" indent="-318691">
              <a:buFont typeface="Wingdings" panose="05000000000000000000" pitchFamily="2" charset="2"/>
              <a:buChar char="Ø"/>
            </a:pPr>
            <a:r>
              <a:rPr lang="en-US" altLang="en-US" sz="2200" dirty="0">
                <a:solidFill>
                  <a:srgbClr val="002060"/>
                </a:solidFill>
              </a:rPr>
              <a:t>Medical Insurance for the duration of the program</a:t>
            </a: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11</a:t>
            </a:fld>
            <a:endParaRPr lang="en-US"/>
          </a:p>
        </p:txBody>
      </p:sp>
    </p:spTree>
    <p:extLst>
      <p:ext uri="{BB962C8B-B14F-4D97-AF65-F5344CB8AC3E}">
        <p14:creationId xmlns:p14="http://schemas.microsoft.com/office/powerpoint/2010/main" val="7967130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If you have questions or need additional information contact us using the information on this slide.</a:t>
            </a:r>
          </a:p>
        </p:txBody>
      </p:sp>
      <p:sp>
        <p:nvSpPr>
          <p:cNvPr id="4" name="Slide Number Placeholder 3"/>
          <p:cNvSpPr>
            <a:spLocks noGrp="1"/>
          </p:cNvSpPr>
          <p:nvPr>
            <p:ph type="sldNum" sz="quarter" idx="5"/>
          </p:nvPr>
        </p:nvSpPr>
        <p:spPr/>
        <p:txBody>
          <a:bodyPr/>
          <a:lstStyle/>
          <a:p>
            <a:fld id="{04BB880C-0145-4085-9F15-3A0B441D2D4A}" type="slidenum">
              <a:rPr lang="en-US" smtClean="0"/>
              <a:t>12</a:t>
            </a:fld>
            <a:endParaRPr lang="en-US"/>
          </a:p>
        </p:txBody>
      </p:sp>
    </p:spTree>
    <p:extLst>
      <p:ext uri="{BB962C8B-B14F-4D97-AF65-F5344CB8AC3E}">
        <p14:creationId xmlns:p14="http://schemas.microsoft.com/office/powerpoint/2010/main" val="492394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Remember to submit your application by June 30, 2022 at midnight. Thank you and best of luck with your application!</a:t>
            </a:r>
          </a:p>
        </p:txBody>
      </p:sp>
      <p:sp>
        <p:nvSpPr>
          <p:cNvPr id="4" name="Slide Number Placeholder 3"/>
          <p:cNvSpPr>
            <a:spLocks noGrp="1"/>
          </p:cNvSpPr>
          <p:nvPr>
            <p:ph type="sldNum" sz="quarter" idx="5"/>
          </p:nvPr>
        </p:nvSpPr>
        <p:spPr/>
        <p:txBody>
          <a:bodyPr/>
          <a:lstStyle/>
          <a:p>
            <a:fld id="{04BB880C-0145-4085-9F15-3A0B441D2D4A}" type="slidenum">
              <a:rPr lang="en-US" smtClean="0"/>
              <a:t>13</a:t>
            </a:fld>
            <a:endParaRPr lang="en-US"/>
          </a:p>
        </p:txBody>
      </p:sp>
    </p:spTree>
    <p:extLst>
      <p:ext uri="{BB962C8B-B14F-4D97-AF65-F5344CB8AC3E}">
        <p14:creationId xmlns:p14="http://schemas.microsoft.com/office/powerpoint/2010/main" val="314117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b="0" i="0" dirty="0">
                <a:solidFill>
                  <a:srgbClr val="333333"/>
                </a:solidFill>
                <a:effectLst/>
                <a:latin typeface="+mn-lt"/>
              </a:rPr>
              <a:t>The Hubert H. Humphrey Fellowship Program provides ten months of non-degree academic study and related professional experiences in the United States. Humphrey Fellows are selected based on their potential for leadership and their commitment to public service in either the public or the private sector. The Humphrey Program fosters a mutual exchange of knowledge and understanding about issues of common concern in the United States and the Fellows' home countries. </a:t>
            </a:r>
          </a:p>
          <a:p>
            <a:endParaRPr lang="en-US" sz="2400" b="0" i="0" dirty="0">
              <a:solidFill>
                <a:srgbClr val="333333"/>
              </a:solidFill>
              <a:effectLst/>
              <a:latin typeface="+mn-lt"/>
            </a:endParaRPr>
          </a:p>
          <a:p>
            <a:r>
              <a:rPr lang="en-US" sz="2400" b="0" i="0" dirty="0">
                <a:solidFill>
                  <a:srgbClr val="333333"/>
                </a:solidFill>
                <a:effectLst/>
                <a:latin typeface="+mn-lt"/>
              </a:rPr>
              <a:t>The Program offers Fellows valuable opportunities for leadership development and professional engagement with Americans and their counterparts from many nations. </a:t>
            </a:r>
          </a:p>
          <a:p>
            <a:endParaRPr lang="en-US" sz="2400" b="0" i="0" dirty="0">
              <a:solidFill>
                <a:srgbClr val="333333"/>
              </a:solidFill>
              <a:effectLst/>
              <a:latin typeface="+mn-lt"/>
            </a:endParaRPr>
          </a:p>
          <a:p>
            <a:r>
              <a:rPr lang="en-US" sz="2400" b="0" i="0" dirty="0">
                <a:solidFill>
                  <a:srgbClr val="333333"/>
                </a:solidFill>
                <a:effectLst/>
                <a:latin typeface="+mn-lt"/>
              </a:rPr>
              <a:t>More than 6,400 men and women have been honored as Humphrey Fellows since the Program began in 1978. </a:t>
            </a:r>
          </a:p>
          <a:p>
            <a:endParaRPr lang="en-US" sz="2400" b="0" i="0" dirty="0">
              <a:solidFill>
                <a:srgbClr val="333333"/>
              </a:solidFill>
              <a:effectLst/>
              <a:latin typeface="+mn-lt"/>
            </a:endParaRPr>
          </a:p>
          <a:p>
            <a:r>
              <a:rPr lang="en-US" sz="2400" b="0" i="0" dirty="0">
                <a:solidFill>
                  <a:srgbClr val="333333"/>
                </a:solidFill>
                <a:effectLst/>
                <a:latin typeface="+mn-lt"/>
              </a:rPr>
              <a:t>Approximately 150 Fellowships are awarded annually.</a:t>
            </a:r>
          </a:p>
          <a:p>
            <a:endParaRPr lang="en-US" sz="2400" b="0" i="0" dirty="0">
              <a:solidFill>
                <a:srgbClr val="333333"/>
              </a:solidFill>
              <a:effectLst/>
              <a:latin typeface="+mn-lt"/>
            </a:endParaRPr>
          </a:p>
          <a:p>
            <a:r>
              <a:rPr lang="en-US" sz="2400" b="0" i="0" dirty="0">
                <a:solidFill>
                  <a:srgbClr val="333333"/>
                </a:solidFill>
                <a:effectLst/>
                <a:latin typeface="+mn-lt"/>
              </a:rPr>
              <a:t>Fifteen major universities in the United States host Humphrey Fellows, chosen for their excellence in the Program's designated fields of study and for the resources and support they offer Humphrey Fellows.</a:t>
            </a:r>
            <a:endParaRPr lang="en-US" sz="2400" dirty="0">
              <a:latin typeface="+mn-lt"/>
            </a:endParaRPr>
          </a:p>
          <a:p>
            <a:pPr defTabSz="1699687">
              <a:defRPr/>
            </a:pPr>
            <a:endParaRPr lang="en-GB" sz="2200" dirty="0"/>
          </a:p>
          <a:p>
            <a:pPr defTabSz="1699687">
              <a:defRPr/>
            </a:pPr>
            <a:r>
              <a:rPr lang="en-GB" sz="2200" dirty="0"/>
              <a:t>The Humphrey Program brings young and mid-career professionals from designated countries to the United States for a year of non-degree graduate-level study, leadership development, and professional collaboration with U.S. counterparts.</a:t>
            </a:r>
            <a:endParaRPr lang="en-GB" i="0" dirty="0"/>
          </a:p>
          <a:p>
            <a:pPr defTabSz="1699687">
              <a:defRPr/>
            </a:pPr>
            <a:endParaRPr lang="en-US" sz="2200" dirty="0"/>
          </a:p>
        </p:txBody>
      </p:sp>
      <p:sp>
        <p:nvSpPr>
          <p:cNvPr id="4" name="Slide Number Placeholder 3"/>
          <p:cNvSpPr>
            <a:spLocks noGrp="1"/>
          </p:cNvSpPr>
          <p:nvPr>
            <p:ph type="sldNum" sz="quarter" idx="10"/>
          </p:nvPr>
        </p:nvSpPr>
        <p:spPr/>
        <p:txBody>
          <a:bodyPr/>
          <a:lstStyle/>
          <a:p>
            <a:fld id="{04BB880C-0145-4085-9F15-3A0B441D2D4A}" type="slidenum">
              <a:rPr lang="en-US" smtClean="0"/>
              <a:t>2</a:t>
            </a:fld>
            <a:endParaRPr lang="en-US"/>
          </a:p>
        </p:txBody>
      </p:sp>
    </p:spTree>
    <p:extLst>
      <p:ext uri="{BB962C8B-B14F-4D97-AF65-F5344CB8AC3E}">
        <p14:creationId xmlns:p14="http://schemas.microsoft.com/office/powerpoint/2010/main" val="49025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During this</a:t>
            </a:r>
            <a:r>
              <a:rPr lang="en-GB" baseline="0" dirty="0"/>
              <a:t> presentation we </a:t>
            </a:r>
            <a:r>
              <a:rPr lang="en-GB" dirty="0"/>
              <a:t>will provide information</a:t>
            </a:r>
            <a:r>
              <a:rPr lang="en-GB" baseline="0" dirty="0"/>
              <a:t> on: </a:t>
            </a:r>
          </a:p>
          <a:p>
            <a:endParaRPr lang="en-GB" baseline="0" dirty="0"/>
          </a:p>
          <a:p>
            <a:pPr marL="318691" indent="-318691">
              <a:buFont typeface="Wingdings" panose="05000000000000000000" pitchFamily="2" charset="2"/>
              <a:buChar char="Ø"/>
            </a:pPr>
            <a:r>
              <a:rPr lang="en-GB" dirty="0">
                <a:cs typeface="Calibri"/>
              </a:rPr>
              <a:t>The Program components</a:t>
            </a:r>
            <a:endParaRPr lang="en-GB" dirty="0"/>
          </a:p>
          <a:p>
            <a:pPr marL="318691" indent="-318691">
              <a:buFont typeface="Wingdings" panose="05000000000000000000" pitchFamily="2" charset="2"/>
              <a:buChar char="Ø"/>
            </a:pPr>
            <a:r>
              <a:rPr lang="en-GB" baseline="0" dirty="0"/>
              <a:t>The fields of study </a:t>
            </a:r>
            <a:r>
              <a:rPr lang="en-GB" dirty="0"/>
              <a:t>you</a:t>
            </a:r>
            <a:r>
              <a:rPr lang="en-GB" baseline="0" dirty="0"/>
              <a:t> can apply for</a:t>
            </a:r>
            <a:endParaRPr lang="en-GB" dirty="0">
              <a:cs typeface="Calibri" panose="020F0502020204030204"/>
            </a:endParaRPr>
          </a:p>
          <a:p>
            <a:pPr marL="318691" indent="-318691">
              <a:buFont typeface="Wingdings" panose="05000000000000000000" pitchFamily="2" charset="2"/>
              <a:buChar char="Ø"/>
            </a:pPr>
            <a:r>
              <a:rPr lang="en-GB" dirty="0"/>
              <a:t>The </a:t>
            </a:r>
            <a:r>
              <a:rPr lang="en-GB" baseline="0" dirty="0"/>
              <a:t>requirements </a:t>
            </a:r>
            <a:r>
              <a:rPr lang="en-GB" dirty="0"/>
              <a:t>you must</a:t>
            </a:r>
            <a:r>
              <a:rPr lang="en-GB" baseline="0" dirty="0"/>
              <a:t> meet to be eligible and qualify for the program</a:t>
            </a:r>
            <a:r>
              <a:rPr lang="en-GB" dirty="0"/>
              <a:t> </a:t>
            </a:r>
            <a:endParaRPr lang="en-GB" baseline="0" dirty="0">
              <a:cs typeface="Calibri" panose="020F0502020204030204"/>
            </a:endParaRPr>
          </a:p>
          <a:p>
            <a:pPr marL="318691" indent="-318691">
              <a:buFont typeface="Wingdings" panose="05000000000000000000" pitchFamily="2" charset="2"/>
              <a:buChar char="Ø"/>
            </a:pPr>
            <a:r>
              <a:rPr lang="en-GB" dirty="0"/>
              <a:t>The selection process</a:t>
            </a:r>
            <a:r>
              <a:rPr lang="en-GB" baseline="0" dirty="0"/>
              <a:t> and </a:t>
            </a:r>
            <a:r>
              <a:rPr lang="en-GB" dirty="0"/>
              <a:t>its stages </a:t>
            </a:r>
            <a:endParaRPr lang="en-GB" baseline="0" dirty="0">
              <a:cs typeface="Calibri" panose="020F0502020204030204"/>
            </a:endParaRPr>
          </a:p>
          <a:p>
            <a:pPr marL="318691" indent="-318691">
              <a:buFont typeface="Wingdings" panose="05000000000000000000" pitchFamily="2" charset="2"/>
              <a:buChar char="Ø"/>
            </a:pPr>
            <a:r>
              <a:rPr lang="en-GB" dirty="0"/>
              <a:t>The documents</a:t>
            </a:r>
            <a:r>
              <a:rPr lang="en-GB" baseline="0" dirty="0"/>
              <a:t> </a:t>
            </a:r>
            <a:r>
              <a:rPr lang="en-GB" dirty="0"/>
              <a:t>you should</a:t>
            </a:r>
            <a:r>
              <a:rPr lang="en-GB" baseline="0" dirty="0"/>
              <a:t> </a:t>
            </a:r>
            <a:r>
              <a:rPr lang="en-GB" dirty="0"/>
              <a:t>submit</a:t>
            </a:r>
            <a:r>
              <a:rPr lang="en-GB" baseline="0" dirty="0"/>
              <a:t> to make </a:t>
            </a:r>
            <a:r>
              <a:rPr lang="en-GB" dirty="0"/>
              <a:t>yourself competitive </a:t>
            </a:r>
            <a:endParaRPr lang="en-GB" baseline="0" dirty="0">
              <a:cs typeface="Calibri"/>
            </a:endParaRPr>
          </a:p>
          <a:p>
            <a:pPr marL="318691" indent="-318691">
              <a:buFont typeface="Wingdings" panose="05000000000000000000" pitchFamily="2" charset="2"/>
              <a:buChar char="Ø"/>
            </a:pPr>
            <a:r>
              <a:rPr lang="en-GB" baseline="0" dirty="0"/>
              <a:t>Last but not least, </a:t>
            </a:r>
            <a:r>
              <a:rPr lang="en-GB" dirty="0"/>
              <a:t>the</a:t>
            </a:r>
            <a:r>
              <a:rPr lang="en-GB" baseline="0" dirty="0"/>
              <a:t> financial package for the program</a:t>
            </a:r>
            <a:endParaRPr lang="en-GB" dirty="0">
              <a:cs typeface="Calibri" panose="020F0502020204030204"/>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3</a:t>
            </a:fld>
            <a:endParaRPr lang="en-US"/>
          </a:p>
        </p:txBody>
      </p:sp>
    </p:spTree>
    <p:extLst>
      <p:ext uri="{BB962C8B-B14F-4D97-AF65-F5344CB8AC3E}">
        <p14:creationId xmlns:p14="http://schemas.microsoft.com/office/powerpoint/2010/main" val="923489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Humphrey Fellowship includes a number program components: </a:t>
            </a:r>
          </a:p>
          <a:p>
            <a:endParaRPr lang="en-US" b="0" dirty="0"/>
          </a:p>
          <a:p>
            <a:pPr marL="531152" indent="-531152">
              <a:spcBef>
                <a:spcPts val="372"/>
              </a:spcBef>
              <a:spcAft>
                <a:spcPts val="372"/>
              </a:spcAft>
              <a:buFont typeface="Wingdings" pitchFamily="2" charset="2"/>
              <a:buChar char="§"/>
            </a:pPr>
            <a:r>
              <a:rPr lang="en-US" sz="2200" dirty="0">
                <a:cs typeface="Calibri" pitchFamily="34" charset="0"/>
              </a:rPr>
              <a:t>An Individual Program Plan – the Fellows can design and develop with input from the Program coordinator and mentor </a:t>
            </a:r>
          </a:p>
          <a:p>
            <a:pPr>
              <a:spcBef>
                <a:spcPts val="372"/>
              </a:spcBef>
              <a:spcAft>
                <a:spcPts val="372"/>
              </a:spcAft>
            </a:pPr>
            <a:endParaRPr lang="en-US" sz="2200" dirty="0">
              <a:cs typeface="Calibri" pitchFamily="34" charset="0"/>
            </a:endParaRPr>
          </a:p>
          <a:p>
            <a:pPr marL="531152" indent="-531152">
              <a:spcBef>
                <a:spcPts val="372"/>
              </a:spcBef>
              <a:spcAft>
                <a:spcPts val="372"/>
              </a:spcAft>
              <a:buFont typeface="Wingdings" pitchFamily="2" charset="2"/>
              <a:buChar char="§"/>
            </a:pPr>
            <a:r>
              <a:rPr lang="en-US" sz="2200" dirty="0">
                <a:cs typeface="Calibri"/>
              </a:rPr>
              <a:t>The Humphrey Seminar – is designed to help fellows prepare to be global leader</a:t>
            </a:r>
          </a:p>
          <a:p>
            <a:pPr>
              <a:spcBef>
                <a:spcPts val="372"/>
              </a:spcBef>
              <a:spcAft>
                <a:spcPts val="372"/>
              </a:spcAft>
            </a:pPr>
            <a:endParaRPr lang="en-US" sz="2200" dirty="0">
              <a:cs typeface="Calibri" pitchFamily="34" charset="0"/>
            </a:endParaRPr>
          </a:p>
          <a:p>
            <a:pPr marL="531152" indent="-531152">
              <a:spcBef>
                <a:spcPts val="372"/>
              </a:spcBef>
              <a:spcAft>
                <a:spcPts val="372"/>
              </a:spcAft>
              <a:buFont typeface="Wingdings" pitchFamily="2" charset="2"/>
              <a:buChar char="§"/>
            </a:pPr>
            <a:r>
              <a:rPr lang="en-US" sz="2200" b="1" dirty="0">
                <a:cs typeface="Calibri" pitchFamily="34" charset="0"/>
              </a:rPr>
              <a:t>Professional Development Activities - </a:t>
            </a:r>
            <a:r>
              <a:rPr lang="en-US" sz="2200" b="1" dirty="0">
                <a:solidFill>
                  <a:srgbClr val="FF0000"/>
                </a:solidFill>
                <a:cs typeface="Calibri" pitchFamily="34" charset="0"/>
              </a:rPr>
              <a:t>During their participation in these activities, </a:t>
            </a:r>
            <a:r>
              <a:rPr lang="en-US" sz="2200" dirty="0">
                <a:solidFill>
                  <a:srgbClr val="FF0000"/>
                </a:solidFill>
                <a:cs typeface="Calibri" pitchFamily="34" charset="0"/>
              </a:rPr>
              <a:t>that provide</a:t>
            </a:r>
            <a:r>
              <a:rPr lang="en-US" sz="2200" dirty="0">
                <a:cs typeface="Calibri" pitchFamily="34" charset="0"/>
              </a:rPr>
              <a:t> Fellows with the opportunity to do site visits, participate in conferences, and meet with U.S. experts </a:t>
            </a:r>
          </a:p>
          <a:p>
            <a:pPr>
              <a:spcBef>
                <a:spcPts val="372"/>
              </a:spcBef>
              <a:spcAft>
                <a:spcPts val="372"/>
              </a:spcAft>
            </a:pPr>
            <a:endParaRPr lang="en-US" sz="2200" dirty="0">
              <a:cs typeface="Calibri" pitchFamily="34" charset="0"/>
            </a:endParaRPr>
          </a:p>
          <a:p>
            <a:pPr marL="531152" indent="-531152">
              <a:spcBef>
                <a:spcPts val="372"/>
              </a:spcBef>
              <a:spcAft>
                <a:spcPts val="372"/>
              </a:spcAft>
              <a:buFont typeface="Wingdings" pitchFamily="2" charset="2"/>
              <a:buChar char="§"/>
            </a:pPr>
            <a:r>
              <a:rPr lang="en-US" sz="2200" dirty="0">
                <a:cs typeface="Calibri"/>
              </a:rPr>
              <a:t>For those candidates whose English level proficiency is not </a:t>
            </a:r>
            <a:r>
              <a:rPr lang="en-US" dirty="0">
                <a:cs typeface="Calibri"/>
              </a:rPr>
              <a:t>sufficient</a:t>
            </a:r>
            <a:r>
              <a:rPr lang="en-US" sz="2200" dirty="0">
                <a:cs typeface="Calibri"/>
              </a:rPr>
              <a:t>, the program offers them</a:t>
            </a:r>
            <a:r>
              <a:rPr lang="en-US" dirty="0">
                <a:cs typeface="Calibri"/>
              </a:rPr>
              <a:t> </a:t>
            </a:r>
            <a:r>
              <a:rPr lang="en-US" sz="2200" dirty="0">
                <a:cs typeface="Calibri"/>
              </a:rPr>
              <a:t> Intensive English Language Courses</a:t>
            </a:r>
            <a:endParaRPr lang="en-GB" b="0" dirty="0">
              <a:cs typeface="Calibri"/>
            </a:endParaRPr>
          </a:p>
        </p:txBody>
      </p:sp>
      <p:sp>
        <p:nvSpPr>
          <p:cNvPr id="4" name="Slide Number Placeholder 3"/>
          <p:cNvSpPr>
            <a:spLocks noGrp="1"/>
          </p:cNvSpPr>
          <p:nvPr>
            <p:ph type="sldNum" sz="quarter" idx="10"/>
          </p:nvPr>
        </p:nvSpPr>
        <p:spPr/>
        <p:txBody>
          <a:bodyPr/>
          <a:lstStyle/>
          <a:p>
            <a:fld id="{04BB880C-0145-4085-9F15-3A0B441D2D4A}" type="slidenum">
              <a:rPr lang="en-US" smtClean="0"/>
              <a:t>4</a:t>
            </a:fld>
            <a:endParaRPr lang="en-US"/>
          </a:p>
        </p:txBody>
      </p:sp>
    </p:spTree>
    <p:extLst>
      <p:ext uri="{BB962C8B-B14F-4D97-AF65-F5344CB8AC3E}">
        <p14:creationId xmlns:p14="http://schemas.microsoft.com/office/powerpoint/2010/main" val="33296902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the program time, Humphrey Fellows also </a:t>
            </a:r>
          </a:p>
          <a:p>
            <a:pPr marL="318691" indent="-318691">
              <a:buFontTx/>
              <a:buChar char="-"/>
            </a:pPr>
            <a:r>
              <a:rPr lang="en-US" dirty="0"/>
              <a:t>Have internship programs </a:t>
            </a:r>
          </a:p>
          <a:p>
            <a:pPr marL="318691" indent="-318691">
              <a:buFontTx/>
              <a:buChar char="-"/>
            </a:pPr>
            <a:r>
              <a:rPr lang="en-US" dirty="0"/>
              <a:t>Participate in the Global Leadership Forum,</a:t>
            </a:r>
            <a:r>
              <a:rPr lang="en-US" baseline="0" dirty="0"/>
              <a:t> and</a:t>
            </a:r>
          </a:p>
          <a:p>
            <a:pPr marL="318691" indent="-318691">
              <a:buFontTx/>
              <a:buChar char="-"/>
            </a:pPr>
            <a:r>
              <a:rPr lang="en-US" baseline="0" dirty="0"/>
              <a:t>Enhancement workshops</a:t>
            </a:r>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5</a:t>
            </a:fld>
            <a:endParaRPr lang="en-US"/>
          </a:p>
        </p:txBody>
      </p:sp>
    </p:spTree>
    <p:extLst>
      <p:ext uri="{BB962C8B-B14F-4D97-AF65-F5344CB8AC3E}">
        <p14:creationId xmlns:p14="http://schemas.microsoft.com/office/powerpoint/2010/main" val="334033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dirty="0"/>
              <a:t>The program</a:t>
            </a:r>
            <a:r>
              <a:rPr lang="en-GB" baseline="0" dirty="0"/>
              <a:t> accepts applications in these main broader categories:</a:t>
            </a:r>
            <a:r>
              <a:rPr lang="en-GB" dirty="0"/>
              <a:t> </a:t>
            </a:r>
            <a:endParaRPr lang="en-GB" baseline="0" dirty="0"/>
          </a:p>
          <a:p>
            <a:pPr defTabSz="1699687">
              <a:defRPr/>
            </a:pPr>
            <a:r>
              <a:rPr lang="en-US" baseline="0" dirty="0"/>
              <a:t>Sustainable Development</a:t>
            </a:r>
          </a:p>
          <a:p>
            <a:pPr defTabSz="1699687">
              <a:defRPr/>
            </a:pPr>
            <a:r>
              <a:rPr lang="en-US" baseline="0" dirty="0"/>
              <a:t>Democratic Institution Building</a:t>
            </a:r>
          </a:p>
          <a:p>
            <a:pPr defTabSz="1699687">
              <a:defRPr/>
            </a:pPr>
            <a:r>
              <a:rPr lang="en-US" baseline="0" dirty="0"/>
              <a:t>Public Health and </a:t>
            </a:r>
          </a:p>
          <a:p>
            <a:pPr defTabSz="1699687">
              <a:defRPr/>
            </a:pPr>
            <a:r>
              <a:rPr lang="en-US" baseline="0" dirty="0"/>
              <a:t>Education</a:t>
            </a:r>
          </a:p>
          <a:p>
            <a:pPr defTabSz="1699687">
              <a:defRPr/>
            </a:pPr>
            <a:endParaRPr lang="en-US" baseline="0" dirty="0"/>
          </a:p>
          <a:p>
            <a:pPr defTabSz="1699687">
              <a:defRPr/>
            </a:pPr>
            <a:r>
              <a:rPr lang="en-US" baseline="0" dirty="0"/>
              <a:t>Each of these categories has a </a:t>
            </a:r>
            <a:r>
              <a:rPr lang="en-US" dirty="0"/>
              <a:t>number</a:t>
            </a:r>
            <a:r>
              <a:rPr lang="en-US" baseline="0" dirty="0"/>
              <a:t> of specializations that t</a:t>
            </a:r>
            <a:r>
              <a:rPr lang="en-GB" baseline="0" dirty="0"/>
              <a:t>he applicant may </a:t>
            </a:r>
            <a:r>
              <a:rPr lang="en-GB" sz="2200" dirty="0"/>
              <a:t>select from the drop list in the application form that best describes his/her interest.</a:t>
            </a:r>
          </a:p>
          <a:p>
            <a:pPr defTabSz="1699687">
              <a:defRPr/>
            </a:pPr>
            <a:endParaRPr lang="en-US" sz="2200" dirty="0"/>
          </a:p>
          <a:p>
            <a:pPr defTabSz="1699687">
              <a:defRPr/>
            </a:pPr>
            <a:endParaRPr lang="en-US" sz="2200" dirty="0"/>
          </a:p>
          <a:p>
            <a:pPr defTabSz="1699687">
              <a:defRPr/>
            </a:pPr>
            <a:endParaRPr lang="en-GB" sz="2200" dirty="0"/>
          </a:p>
          <a:p>
            <a:pPr defTabSz="1699687">
              <a:defRPr/>
            </a:pPr>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6</a:t>
            </a:fld>
            <a:endParaRPr lang="en-US"/>
          </a:p>
        </p:txBody>
      </p:sp>
    </p:spTree>
    <p:extLst>
      <p:ext uri="{BB962C8B-B14F-4D97-AF65-F5344CB8AC3E}">
        <p14:creationId xmlns:p14="http://schemas.microsoft.com/office/powerpoint/2010/main" val="414681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699687">
              <a:defRPr/>
            </a:pPr>
            <a:r>
              <a:rPr lang="en-GB" baseline="0" dirty="0"/>
              <a:t>All applicants applying for the </a:t>
            </a:r>
            <a:r>
              <a:rPr lang="en-GB" dirty="0"/>
              <a:t>program</a:t>
            </a:r>
            <a:r>
              <a:rPr lang="en-GB" baseline="0" dirty="0"/>
              <a:t> should meet the following requirements in order to be eligible: </a:t>
            </a:r>
            <a:r>
              <a:rPr lang="en-GB" b="1" baseline="0" dirty="0"/>
              <a:t>(read from the list on the slide)</a:t>
            </a:r>
          </a:p>
          <a:p>
            <a:endParaRPr lang="en-US" dirty="0"/>
          </a:p>
          <a:p>
            <a:r>
              <a:rPr lang="en-US" dirty="0"/>
              <a:t>Remember that this is a very competitive program and we are looking for strong candidates. Beyond meeting the requirements listed, we are looking for applicants who</a:t>
            </a:r>
            <a:r>
              <a:rPr lang="en-US" baseline="0" dirty="0"/>
              <a:t> are:</a:t>
            </a:r>
            <a:endParaRPr lang="en-US" baseline="0" dirty="0">
              <a:cs typeface="Calibri"/>
            </a:endParaRPr>
          </a:p>
          <a:p>
            <a:pPr marL="318691" indent="-318691">
              <a:buFont typeface="Wingdings" panose="05000000000000000000" pitchFamily="2" charset="2"/>
              <a:buChar char="§"/>
            </a:pPr>
            <a:r>
              <a:rPr lang="en-US" baseline="0" dirty="0">
                <a:solidFill>
                  <a:schemeClr val="tx2">
                    <a:lumMod val="75000"/>
                  </a:schemeClr>
                </a:solidFill>
                <a:latin typeface="Calibri" pitchFamily="34" charset="0"/>
                <a:cs typeface="Calibri" pitchFamily="34" charset="0"/>
              </a:rPr>
              <a:t>   </a:t>
            </a:r>
            <a:r>
              <a:rPr lang="en-US" dirty="0">
                <a:solidFill>
                  <a:schemeClr val="tx2">
                    <a:lumMod val="75000"/>
                  </a:schemeClr>
                </a:solidFill>
                <a:latin typeface="Calibri" pitchFamily="34" charset="0"/>
                <a:cs typeface="Calibri" pitchFamily="34" charset="0"/>
              </a:rPr>
              <a:t>Self-directed and self-motivated</a:t>
            </a:r>
          </a:p>
          <a:p>
            <a:pPr marL="531152" indent="-531152">
              <a:buFont typeface="Wingdings" pitchFamily="2" charset="2"/>
              <a:buChar char="§"/>
            </a:pPr>
            <a:r>
              <a:rPr lang="en-US" dirty="0">
                <a:solidFill>
                  <a:schemeClr val="tx2">
                    <a:lumMod val="75000"/>
                  </a:schemeClr>
                </a:solidFill>
                <a:latin typeface="Calibri" pitchFamily="34" charset="0"/>
                <a:cs typeface="Calibri" pitchFamily="34" charset="0"/>
              </a:rPr>
              <a:t>Committed to taking an active role in their own professional development</a:t>
            </a:r>
          </a:p>
          <a:p>
            <a:pPr marL="531152" indent="-531152">
              <a:buFont typeface="Wingdings" pitchFamily="2" charset="2"/>
              <a:buChar char="§"/>
            </a:pPr>
            <a:r>
              <a:rPr lang="en-US" dirty="0">
                <a:solidFill>
                  <a:schemeClr val="tx2">
                    <a:lumMod val="75000"/>
                  </a:schemeClr>
                </a:solidFill>
                <a:latin typeface="Calibri" pitchFamily="34" charset="0"/>
                <a:cs typeface="Calibri" pitchFamily="34" charset="0"/>
              </a:rPr>
              <a:t>Flexible and group-oriented: willing to be a part of a cohort of Humphrey Fellows from all over the world</a:t>
            </a:r>
          </a:p>
          <a:p>
            <a:pPr marL="531152" indent="-531152">
              <a:buFont typeface="Wingdings" pitchFamily="2" charset="2"/>
              <a:buChar char="§"/>
            </a:pPr>
            <a:r>
              <a:rPr lang="en-US" dirty="0">
                <a:solidFill>
                  <a:schemeClr val="tx2">
                    <a:lumMod val="75000"/>
                  </a:schemeClr>
                </a:solidFill>
                <a:latin typeface="Calibri" pitchFamily="34" charset="0"/>
                <a:cs typeface="Calibri" pitchFamily="34" charset="0"/>
              </a:rPr>
              <a:t>Committed to attending all components of the Humphrey Program</a:t>
            </a:r>
          </a:p>
          <a:p>
            <a:pPr marL="531152" indent="-531152">
              <a:buFont typeface="Wingdings" pitchFamily="2" charset="2"/>
              <a:buChar char="§"/>
            </a:pPr>
            <a:r>
              <a:rPr lang="en-US" dirty="0">
                <a:solidFill>
                  <a:schemeClr val="tx2">
                    <a:lumMod val="75000"/>
                  </a:schemeClr>
                </a:solidFill>
                <a:latin typeface="Calibri" pitchFamily="34" charset="0"/>
                <a:cs typeface="Calibri" pitchFamily="34" charset="0"/>
              </a:rPr>
              <a:t>Open to cross-cultural experiences and new ideas</a:t>
            </a:r>
          </a:p>
          <a:p>
            <a:pPr marL="531152" indent="-531152">
              <a:buFont typeface="Wingdings" pitchFamily="2" charset="2"/>
              <a:buChar char="§"/>
            </a:pPr>
            <a:r>
              <a:rPr lang="en-US" dirty="0">
                <a:solidFill>
                  <a:schemeClr val="tx2">
                    <a:lumMod val="75000"/>
                  </a:schemeClr>
                </a:solidFill>
                <a:latin typeface="Calibri" pitchFamily="34" charset="0"/>
                <a:cs typeface="Calibri" pitchFamily="34" charset="0"/>
              </a:rPr>
              <a:t>Committed to implementing change in their home communities</a:t>
            </a:r>
          </a:p>
          <a:p>
            <a:pPr marL="531152" indent="-531152">
              <a:buFont typeface="Wingdings" pitchFamily="2" charset="2"/>
              <a:buChar char="§"/>
            </a:pPr>
            <a:endParaRPr lang="en-US" dirty="0">
              <a:solidFill>
                <a:schemeClr val="tx2">
                  <a:lumMod val="75000"/>
                </a:schemeClr>
              </a:solidFill>
              <a:latin typeface="Calibri" pitchFamily="34" charset="0"/>
              <a:cs typeface="Calibri" pitchFamily="34" charset="0"/>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7</a:t>
            </a:fld>
            <a:endParaRPr lang="en-US"/>
          </a:p>
        </p:txBody>
      </p:sp>
    </p:spTree>
    <p:extLst>
      <p:ext uri="{BB962C8B-B14F-4D97-AF65-F5344CB8AC3E}">
        <p14:creationId xmlns:p14="http://schemas.microsoft.com/office/powerpoint/2010/main" val="3603440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baseline="0" dirty="0"/>
              <a:t>The application process for the </a:t>
            </a:r>
            <a:r>
              <a:rPr lang="en-GB" dirty="0"/>
              <a:t>Humphrey</a:t>
            </a:r>
            <a:r>
              <a:rPr lang="en-GB" baseline="0" dirty="0"/>
              <a:t> Program</a:t>
            </a:r>
            <a:r>
              <a:rPr lang="en-GB" dirty="0"/>
              <a:t> included the</a:t>
            </a:r>
            <a:r>
              <a:rPr lang="en-GB" baseline="0" dirty="0"/>
              <a:t> following stages:</a:t>
            </a:r>
          </a:p>
          <a:p>
            <a:pPr marL="318691" indent="-318691">
              <a:lnSpc>
                <a:spcPct val="150000"/>
              </a:lnSpc>
              <a:buFont typeface="Wingdings" panose="05000000000000000000" pitchFamily="2" charset="2"/>
              <a:buChar char="Ø"/>
            </a:pPr>
            <a:endParaRPr lang="en-US" altLang="en-US" sz="2200" dirty="0">
              <a:solidFill>
                <a:srgbClr val="002060"/>
              </a:solidFill>
            </a:endParaRPr>
          </a:p>
          <a:p>
            <a:pPr marL="318691" indent="-318691">
              <a:lnSpc>
                <a:spcPct val="150000"/>
              </a:lnSpc>
              <a:buFont typeface="Wingdings" panose="05000000000000000000" pitchFamily="2" charset="2"/>
              <a:buChar char="Ø"/>
            </a:pPr>
            <a:r>
              <a:rPr lang="en-US" altLang="en-US" sz="2200" dirty="0">
                <a:solidFill>
                  <a:srgbClr val="002060"/>
                </a:solidFill>
              </a:rPr>
              <a:t>Applicants complete and submit the full application package in the system no later than June 30, 2022. </a:t>
            </a:r>
          </a:p>
          <a:p>
            <a:pPr marL="318691" indent="-318691">
              <a:lnSpc>
                <a:spcPct val="150000"/>
              </a:lnSpc>
              <a:buFont typeface="Wingdings" panose="05000000000000000000" pitchFamily="2" charset="2"/>
              <a:buChar char="Ø"/>
            </a:pPr>
            <a:r>
              <a:rPr lang="en-US" altLang="en-US" sz="2200" dirty="0">
                <a:solidFill>
                  <a:srgbClr val="002060"/>
                </a:solidFill>
              </a:rPr>
              <a:t>U.S. Embassy Staff runs first a technical review of the applications to make sure that they are complete and a second review for content and quality. </a:t>
            </a:r>
          </a:p>
          <a:p>
            <a:pPr marL="318691" indent="-318691">
              <a:lnSpc>
                <a:spcPct val="150000"/>
              </a:lnSpc>
              <a:buFont typeface="Wingdings" panose="05000000000000000000" pitchFamily="2" charset="2"/>
              <a:buChar char="Ø"/>
            </a:pPr>
            <a:r>
              <a:rPr lang="en-US" altLang="en-US" sz="2200" dirty="0">
                <a:solidFill>
                  <a:srgbClr val="002060"/>
                </a:solidFill>
              </a:rPr>
              <a:t>Applicants short listed from the second review are invited for an interview with the Fulbright panel composed by U.S. Embassy Staff and program alumni. </a:t>
            </a:r>
          </a:p>
          <a:p>
            <a:pPr marL="318691" indent="-318691">
              <a:lnSpc>
                <a:spcPct val="150000"/>
              </a:lnSpc>
              <a:buFont typeface="Wingdings" panose="05000000000000000000" pitchFamily="2" charset="2"/>
              <a:buChar char="Ø"/>
            </a:pPr>
            <a:r>
              <a:rPr lang="en-US" altLang="en-US" sz="2200" dirty="0">
                <a:solidFill>
                  <a:srgbClr val="002060"/>
                </a:solidFill>
              </a:rPr>
              <a:t>Top candidates selected from the interview process are nominated for further review and approval by the Fulbright Scholarship Board </a:t>
            </a:r>
          </a:p>
          <a:p>
            <a:pPr marL="318691" indent="-318691">
              <a:lnSpc>
                <a:spcPct val="150000"/>
              </a:lnSpc>
              <a:buFont typeface="Wingdings" panose="05000000000000000000" pitchFamily="2" charset="2"/>
              <a:buChar char="Ø"/>
            </a:pPr>
            <a:r>
              <a:rPr lang="en-US" altLang="en-US" sz="2200" dirty="0">
                <a:solidFill>
                  <a:srgbClr val="002060"/>
                </a:solidFill>
              </a:rPr>
              <a:t>Nominees register for and prepare to take the</a:t>
            </a:r>
            <a:r>
              <a:rPr lang="en-US" altLang="en-US" sz="2200" b="1" dirty="0">
                <a:solidFill>
                  <a:srgbClr val="002060"/>
                </a:solidFill>
              </a:rPr>
              <a:t> </a:t>
            </a:r>
            <a:r>
              <a:rPr lang="en-US" altLang="en-US" sz="2200" dirty="0">
                <a:solidFill>
                  <a:srgbClr val="002060"/>
                </a:solidFill>
              </a:rPr>
              <a:t>official TOEFL</a:t>
            </a:r>
          </a:p>
          <a:p>
            <a:pPr marL="318691" indent="-318691">
              <a:lnSpc>
                <a:spcPct val="150000"/>
              </a:lnSpc>
              <a:buFont typeface="Wingdings" panose="05000000000000000000" pitchFamily="2" charset="2"/>
              <a:buChar char="Ø"/>
            </a:pPr>
            <a:r>
              <a:rPr lang="en-US" altLang="en-US" dirty="0">
                <a:solidFill>
                  <a:srgbClr val="002060"/>
                </a:solidFill>
              </a:rPr>
              <a:t>Three Fulbright</a:t>
            </a:r>
            <a:r>
              <a:rPr lang="en-US" altLang="en-US" sz="2200" dirty="0">
                <a:solidFill>
                  <a:srgbClr val="002060"/>
                </a:solidFill>
              </a:rPr>
              <a:t> Scholarship Board </a:t>
            </a:r>
            <a:r>
              <a:rPr lang="en-US" altLang="en-US" dirty="0">
                <a:solidFill>
                  <a:srgbClr val="002060"/>
                </a:solidFill>
              </a:rPr>
              <a:t>in Washington makes</a:t>
            </a:r>
            <a:r>
              <a:rPr lang="en-US" altLang="en-US" sz="2200" dirty="0">
                <a:solidFill>
                  <a:srgbClr val="002060"/>
                </a:solidFill>
              </a:rPr>
              <a:t> final decision</a:t>
            </a:r>
            <a:endParaRPr lang="en-GB" baseline="0" dirty="0"/>
          </a:p>
          <a:p>
            <a:pPr marL="318691" indent="-318691">
              <a:buFont typeface="Wingdings" panose="05000000000000000000" pitchFamily="2" charset="2"/>
              <a:buChar char="Ø"/>
              <a:defRPr/>
            </a:pPr>
            <a:r>
              <a:rPr lang="en-GB" dirty="0"/>
              <a:t>Our partner, the</a:t>
            </a:r>
            <a:r>
              <a:rPr lang="en-GB" baseline="0" dirty="0"/>
              <a:t> Institute for International Education (IIE) </a:t>
            </a:r>
            <a:r>
              <a:rPr lang="en-GB" dirty="0"/>
              <a:t>then </a:t>
            </a:r>
            <a:r>
              <a:rPr lang="en-GB" baseline="0" dirty="0"/>
              <a:t>finalizes host institution placement and confirmation </a:t>
            </a:r>
            <a:r>
              <a:rPr lang="en-GB" b="1" baseline="0" dirty="0"/>
              <a:t>Please note that Humphrey Fellows cannot choose the host university</a:t>
            </a:r>
            <a:endParaRPr lang="en-GB" baseline="0" dirty="0"/>
          </a:p>
          <a:p>
            <a:pPr marL="318691" indent="-318691">
              <a:buFont typeface="Wingdings" panose="05000000000000000000" pitchFamily="2" charset="2"/>
              <a:buChar char="Ø"/>
            </a:pPr>
            <a:r>
              <a:rPr lang="en-GB" dirty="0"/>
              <a:t>Programs cannot start earlier than July/August of 2023</a:t>
            </a:r>
          </a:p>
          <a:p>
            <a:pPr marL="318691" indent="-318691">
              <a:buFont typeface="Wingdings" panose="05000000000000000000" pitchFamily="2" charset="2"/>
              <a:buChar char="Ø"/>
            </a:pPr>
            <a:r>
              <a:rPr lang="en-GB" dirty="0"/>
              <a:t>Fellows</a:t>
            </a:r>
            <a:r>
              <a:rPr lang="en-GB" baseline="0" dirty="0"/>
              <a:t> who are selected to </a:t>
            </a:r>
            <a:r>
              <a:rPr lang="en-GB" dirty="0"/>
              <a:t>participate in </a:t>
            </a:r>
            <a:r>
              <a:rPr lang="en-GB"/>
              <a:t>a Long-Term</a:t>
            </a:r>
            <a:r>
              <a:rPr lang="en-GB" baseline="0"/>
              <a:t> </a:t>
            </a:r>
            <a:r>
              <a:rPr lang="en-GB" baseline="0" dirty="0"/>
              <a:t>English Language Program should be ready to depart in April 2023</a:t>
            </a:r>
            <a:endParaRPr lang="en-GB" dirty="0"/>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8</a:t>
            </a:fld>
            <a:endParaRPr lang="en-US"/>
          </a:p>
        </p:txBody>
      </p:sp>
    </p:spTree>
    <p:extLst>
      <p:ext uri="{BB962C8B-B14F-4D97-AF65-F5344CB8AC3E}">
        <p14:creationId xmlns:p14="http://schemas.microsoft.com/office/powerpoint/2010/main" val="2801146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200" dirty="0"/>
              <a:t>All interested applicants must submit the </a:t>
            </a:r>
            <a:r>
              <a:rPr lang="en-GB" dirty="0"/>
              <a:t>application </a:t>
            </a:r>
            <a:r>
              <a:rPr lang="en-GB" sz="2200" dirty="0"/>
              <a:t>online. In order to do so, please follow these steps:</a:t>
            </a:r>
            <a:r>
              <a:rPr lang="en-GB" dirty="0"/>
              <a:t> </a:t>
            </a:r>
            <a:endParaRPr lang="en-GB" sz="2200" dirty="0"/>
          </a:p>
          <a:p>
            <a:endParaRPr lang="en-GB" sz="2200" dirty="0"/>
          </a:p>
          <a:p>
            <a:pPr marL="318691" lvl="1" indent="-318691" defTabSz="1699687">
              <a:buFont typeface="Wingdings" panose="05000000000000000000" pitchFamily="2" charset="2"/>
              <a:buChar char="Ø"/>
              <a:defRPr/>
            </a:pPr>
            <a:r>
              <a:rPr lang="en-US" sz="4500" dirty="0"/>
              <a:t>Go to the link listed on the screen :  </a:t>
            </a:r>
            <a:r>
              <a:rPr lang="en-US" dirty="0">
                <a:hlinkClick r:id="rId3"/>
              </a:rPr>
              <a:t>https://apply.iie.org/HHH2023</a:t>
            </a:r>
            <a:endParaRPr lang="en-GB" sz="2200" dirty="0">
              <a:cs typeface="Calibri"/>
            </a:endParaRPr>
          </a:p>
          <a:p>
            <a:pPr marL="318691" indent="-318691">
              <a:buFont typeface="Wingdings" panose="05000000000000000000" pitchFamily="2" charset="2"/>
              <a:buChar char="Ø"/>
            </a:pPr>
            <a:r>
              <a:rPr lang="en-GB" sz="2200" dirty="0"/>
              <a:t>create an account</a:t>
            </a:r>
          </a:p>
          <a:p>
            <a:pPr marL="318691" indent="-318691">
              <a:buFont typeface="Wingdings" panose="05000000000000000000" pitchFamily="2" charset="2"/>
              <a:buChar char="Ø"/>
            </a:pPr>
            <a:r>
              <a:rPr lang="en-GB" sz="2200" dirty="0"/>
              <a:t>log in to start a new application</a:t>
            </a:r>
          </a:p>
          <a:p>
            <a:pPr marL="318691" indent="-318691">
              <a:buFont typeface="Wingdings" panose="05000000000000000000" pitchFamily="2" charset="2"/>
              <a:buChar char="Ø"/>
            </a:pPr>
            <a:r>
              <a:rPr lang="en-GB" sz="2200" dirty="0"/>
              <a:t>complete all required information in </a:t>
            </a:r>
            <a:r>
              <a:rPr lang="en-GB" dirty="0"/>
              <a:t>each </a:t>
            </a:r>
            <a:r>
              <a:rPr lang="en-GB" sz="2200" dirty="0"/>
              <a:t>section</a:t>
            </a:r>
            <a:r>
              <a:rPr lang="en-GB" dirty="0"/>
              <a:t> </a:t>
            </a:r>
            <a:endParaRPr lang="en-GB" sz="2200" dirty="0">
              <a:cs typeface="Calibri"/>
            </a:endParaRPr>
          </a:p>
          <a:p>
            <a:pPr marL="318691" indent="-318691">
              <a:buFont typeface="Wingdings" panose="05000000000000000000" pitchFamily="2" charset="2"/>
              <a:buChar char="Ø"/>
            </a:pPr>
            <a:r>
              <a:rPr lang="en-GB" sz="2200" dirty="0"/>
              <a:t>attach scanned copies of all required documents </a:t>
            </a:r>
          </a:p>
          <a:p>
            <a:pPr marL="318691" indent="-318691">
              <a:buFont typeface="Wingdings" panose="05000000000000000000" pitchFamily="2" charset="2"/>
              <a:buChar char="Ø"/>
            </a:pPr>
            <a:r>
              <a:rPr lang="en-US" sz="2200" dirty="0"/>
              <a:t>submit the full application on line </a:t>
            </a:r>
            <a:r>
              <a:rPr lang="en-GB" sz="2200" dirty="0"/>
              <a:t>no later than </a:t>
            </a:r>
            <a:r>
              <a:rPr lang="en-GB" sz="2200" b="1" dirty="0"/>
              <a:t>June 30, 2022</a:t>
            </a:r>
          </a:p>
          <a:p>
            <a:pPr marL="318691" indent="-318691">
              <a:lnSpc>
                <a:spcPct val="200000"/>
              </a:lnSpc>
              <a:buFont typeface="Arial" panose="020B0604020202020204" pitchFamily="34" charset="0"/>
              <a:buChar char="•"/>
            </a:pPr>
            <a:endParaRPr lang="en-US" altLang="en-US" sz="2200"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9</a:t>
            </a:fld>
            <a:endParaRPr lang="en-US"/>
          </a:p>
        </p:txBody>
      </p:sp>
    </p:spTree>
    <p:extLst>
      <p:ext uri="{BB962C8B-B14F-4D97-AF65-F5344CB8AC3E}">
        <p14:creationId xmlns:p14="http://schemas.microsoft.com/office/powerpoint/2010/main" val="3345783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
        <p:nvSpPr>
          <p:cNvPr id="7"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Tree>
    <p:extLst>
      <p:ext uri="{BB962C8B-B14F-4D97-AF65-F5344CB8AC3E}">
        <p14:creationId xmlns:p14="http://schemas.microsoft.com/office/powerpoint/2010/main" val="20503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62411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085654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804036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250038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1185862"/>
          </a:xfrm>
        </p:spPr>
        <p:txBody>
          <a:bodyPr anchor="b"/>
          <a:lstStyle>
            <a:lvl1pPr>
              <a:defRPr sz="60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Text Placeholder 2"/>
          <p:cNvSpPr>
            <a:spLocks noGrp="1"/>
          </p:cNvSpPr>
          <p:nvPr>
            <p:ph type="body" idx="1"/>
          </p:nvPr>
        </p:nvSpPr>
        <p:spPr>
          <a:xfrm>
            <a:off x="831850" y="3065463"/>
            <a:ext cx="10515600" cy="1500187"/>
          </a:xfrm>
        </p:spPr>
        <p:txBody>
          <a:bodyPr/>
          <a:lstStyle>
            <a:lvl1pPr marL="0" indent="0">
              <a:buNone/>
              <a:defRPr sz="2400">
                <a:solidFill>
                  <a:schemeClr val="bg2">
                    <a:lumMod val="50000"/>
                  </a:schemeClr>
                </a:solidFill>
                <a:latin typeface="Palatino Linotype" panose="0204050205050503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73342" y="5991225"/>
            <a:ext cx="1310821" cy="365125"/>
          </a:xfrm>
        </p:spPr>
        <p:txBody>
          <a:bodyPr/>
          <a:lstStyle/>
          <a:p>
            <a:fld id="{4BE729D7-6A05-4401-9E70-5304DE972A75}" type="slidenum">
              <a:rPr lang="en-GB" smtClean="0"/>
              <a:t>‹#›</a:t>
            </a:fld>
            <a:endParaRPr lang="en-GB"/>
          </a:p>
        </p:txBody>
      </p:sp>
      <p:sp>
        <p:nvSpPr>
          <p:cNvPr id="8" name="Text Placeholder 2"/>
          <p:cNvSpPr>
            <a:spLocks noGrp="1"/>
          </p:cNvSpPr>
          <p:nvPr>
            <p:ph type="body" idx="13" hasCustomPrompt="1"/>
          </p:nvPr>
        </p:nvSpPr>
        <p:spPr>
          <a:xfrm>
            <a:off x="831849" y="6074229"/>
            <a:ext cx="2749551" cy="282121"/>
          </a:xfrm>
        </p:spPr>
        <p:txBody>
          <a:bodyPr>
            <a:normAutofit/>
          </a:bodyPr>
          <a:lstStyle>
            <a:lvl1pPr marL="0" indent="0">
              <a:buNone/>
              <a:defRPr sz="1200">
                <a:solidFill>
                  <a:schemeClr val="bg2">
                    <a:lumMod val="50000"/>
                  </a:schemeClr>
                </a:solidFill>
                <a:latin typeface="Palatino Linotype" panose="0204050205050503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16/10/2018</a:t>
            </a:r>
          </a:p>
        </p:txBody>
      </p:sp>
      <p:sp>
        <p:nvSpPr>
          <p:cNvPr id="9" name="Text Placeholder 2"/>
          <p:cNvSpPr>
            <a:spLocks noGrp="1"/>
          </p:cNvSpPr>
          <p:nvPr>
            <p:ph type="body" idx="14" hasCustomPrompt="1"/>
          </p:nvPr>
        </p:nvSpPr>
        <p:spPr>
          <a:xfrm>
            <a:off x="9873342" y="6154056"/>
            <a:ext cx="1310821" cy="282121"/>
          </a:xfrm>
        </p:spPr>
        <p:txBody>
          <a:bodyPr>
            <a:normAutofit/>
          </a:bodyPr>
          <a:lstStyle>
            <a:lvl1pPr marL="0" indent="0">
              <a:buNone/>
              <a:defRPr sz="1200">
                <a:solidFill>
                  <a:schemeClr val="bg2">
                    <a:lumMod val="50000"/>
                  </a:schemeClr>
                </a:solidFill>
                <a:latin typeface="Palatino Linotype" panose="0204050205050503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Tirana</a:t>
            </a:r>
          </a:p>
        </p:txBody>
      </p:sp>
    </p:spTree>
    <p:extLst>
      <p:ext uri="{BB962C8B-B14F-4D97-AF65-F5344CB8AC3E}">
        <p14:creationId xmlns:p14="http://schemas.microsoft.com/office/powerpoint/2010/main" val="484519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Picture Placeholder 2"/>
          <p:cNvSpPr>
            <a:spLocks noGrp="1"/>
          </p:cNvSpPr>
          <p:nvPr>
            <p:ph type="pic" idx="13"/>
          </p:nvPr>
        </p:nvSpPr>
        <p:spPr>
          <a:xfrm>
            <a:off x="838200" y="1825625"/>
            <a:ext cx="5181600" cy="2615746"/>
          </a:xfrm>
        </p:spPr>
        <p:txBody>
          <a:bodyPr/>
          <a:lstStyle>
            <a:lvl1pPr marL="0" indent="0">
              <a:buNone/>
              <a:defRPr sz="3200">
                <a:solidFill>
                  <a:schemeClr val="accent5">
                    <a:lumMod val="50000"/>
                  </a:schemeClr>
                </a:solidFill>
                <a:latin typeface="Palatino Linotype" panose="0204050205050503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2" name="Title 1"/>
          <p:cNvSpPr>
            <a:spLocks noGrp="1"/>
          </p:cNvSpPr>
          <p:nvPr>
            <p:ph type="title"/>
          </p:nvPr>
        </p:nvSpPr>
        <p:spPr/>
        <p:txBody>
          <a:bodyPr/>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sz="half" idx="1"/>
          </p:nvPr>
        </p:nvSpPr>
        <p:spPr>
          <a:xfrm>
            <a:off x="838200" y="4576308"/>
            <a:ext cx="5181600" cy="1236663"/>
          </a:xfrm>
        </p:spPr>
        <p:txBody>
          <a:bodyPr>
            <a:normAutofit/>
          </a:bodyPr>
          <a:lstStyle>
            <a:lvl1pPr marL="0" indent="0">
              <a:buFontTx/>
              <a:buNone/>
              <a:defRPr sz="1800">
                <a:solidFill>
                  <a:schemeClr val="accent5">
                    <a:lumMod val="50000"/>
                  </a:schemeClr>
                </a:solidFill>
                <a:latin typeface="Palatino Linotype" panose="02040502050505030304" pitchFamily="18" charset="0"/>
              </a:defRPr>
            </a:lvl1pPr>
            <a:lvl2pPr>
              <a:defRPr>
                <a:solidFill>
                  <a:schemeClr val="accent5">
                    <a:lumMod val="50000"/>
                  </a:schemeClr>
                </a:solidFill>
                <a:latin typeface="Palatino Linotype" panose="02040502050505030304" pitchFamily="18" charset="0"/>
              </a:defRPr>
            </a:lvl2pPr>
            <a:lvl3pPr>
              <a:defRPr>
                <a:solidFill>
                  <a:schemeClr val="accent5">
                    <a:lumMod val="50000"/>
                  </a:schemeClr>
                </a:solidFill>
                <a:latin typeface="Palatino Linotype" panose="02040502050505030304" pitchFamily="18" charset="0"/>
              </a:defRPr>
            </a:lvl3pPr>
            <a:lvl4pPr>
              <a:defRPr>
                <a:solidFill>
                  <a:schemeClr val="accent5">
                    <a:lumMod val="50000"/>
                  </a:schemeClr>
                </a:solidFill>
                <a:latin typeface="Palatino Linotype" panose="02040502050505030304" pitchFamily="18" charset="0"/>
              </a:defRPr>
            </a:lvl4pPr>
            <a:lvl5pPr>
              <a:defRPr>
                <a:solidFill>
                  <a:schemeClr val="accent5">
                    <a:lumMod val="50000"/>
                  </a:schemeClr>
                </a:solidFill>
                <a:latin typeface="Palatino Linotype" panose="02040502050505030304" pitchFamily="18" charset="0"/>
              </a:defRPr>
            </a:lvl5pPr>
          </a:lstStyle>
          <a:p>
            <a:pPr lvl="0"/>
            <a:r>
              <a:rPr lang="en-US" dirty="0"/>
              <a:t>Edit Master text styles</a:t>
            </a:r>
          </a:p>
        </p:txBody>
      </p:sp>
      <p:sp>
        <p:nvSpPr>
          <p:cNvPr id="5" name="Date Placeholder 4"/>
          <p:cNvSpPr>
            <a:spLocks noGrp="1"/>
          </p:cNvSpPr>
          <p:nvPr>
            <p:ph type="dt" sz="half" idx="10"/>
          </p:nvPr>
        </p:nvSpPr>
        <p:spPr>
          <a:xfrm>
            <a:off x="838200" y="6012089"/>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655628" y="6043839"/>
            <a:ext cx="1317171" cy="365125"/>
          </a:xfrm>
        </p:spPr>
        <p:txBody>
          <a:bodyPr/>
          <a:lstStyle/>
          <a:p>
            <a:fld id="{4BE729D7-6A05-4401-9E70-5304DE972A75}" type="slidenum">
              <a:rPr lang="en-GB" smtClean="0"/>
              <a:t>‹#›</a:t>
            </a:fld>
            <a:endParaRPr lang="en-GB"/>
          </a:p>
        </p:txBody>
      </p:sp>
      <p:sp>
        <p:nvSpPr>
          <p:cNvPr id="10" name="Content Placeholder 2"/>
          <p:cNvSpPr>
            <a:spLocks noGrp="1"/>
          </p:cNvSpPr>
          <p:nvPr>
            <p:ph sz="half" idx="14"/>
          </p:nvPr>
        </p:nvSpPr>
        <p:spPr>
          <a:xfrm>
            <a:off x="6172200" y="4561114"/>
            <a:ext cx="5181600" cy="1251857"/>
          </a:xfrm>
        </p:spPr>
        <p:txBody>
          <a:bodyPr>
            <a:normAutofit/>
          </a:bodyPr>
          <a:lstStyle>
            <a:lvl1pPr marL="0" indent="0">
              <a:buFontTx/>
              <a:buNone/>
              <a:defRPr sz="1800">
                <a:solidFill>
                  <a:schemeClr val="accent5">
                    <a:lumMod val="50000"/>
                  </a:schemeClr>
                </a:solidFill>
                <a:latin typeface="Palatino Linotype" panose="02040502050505030304" pitchFamily="18" charset="0"/>
              </a:defRPr>
            </a:lvl1pPr>
            <a:lvl2pPr>
              <a:defRPr>
                <a:solidFill>
                  <a:schemeClr val="accent5">
                    <a:lumMod val="50000"/>
                  </a:schemeClr>
                </a:solidFill>
                <a:latin typeface="Palatino Linotype" panose="02040502050505030304" pitchFamily="18" charset="0"/>
              </a:defRPr>
            </a:lvl2pPr>
            <a:lvl3pPr>
              <a:defRPr>
                <a:solidFill>
                  <a:schemeClr val="accent5">
                    <a:lumMod val="50000"/>
                  </a:schemeClr>
                </a:solidFill>
                <a:latin typeface="Palatino Linotype" panose="02040502050505030304" pitchFamily="18" charset="0"/>
              </a:defRPr>
            </a:lvl3pPr>
            <a:lvl4pPr>
              <a:defRPr>
                <a:solidFill>
                  <a:schemeClr val="accent5">
                    <a:lumMod val="50000"/>
                  </a:schemeClr>
                </a:solidFill>
                <a:latin typeface="Palatino Linotype" panose="02040502050505030304" pitchFamily="18" charset="0"/>
              </a:defRPr>
            </a:lvl4pPr>
            <a:lvl5pPr>
              <a:defRPr>
                <a:solidFill>
                  <a:schemeClr val="accent5">
                    <a:lumMod val="50000"/>
                  </a:schemeClr>
                </a:solidFill>
                <a:latin typeface="Palatino Linotype" panose="02040502050505030304" pitchFamily="18" charset="0"/>
              </a:defRPr>
            </a:lvl5pPr>
          </a:lstStyle>
          <a:p>
            <a:pPr lvl="0"/>
            <a:r>
              <a:rPr lang="en-US" dirty="0"/>
              <a:t>Edit Master text styles</a:t>
            </a:r>
          </a:p>
        </p:txBody>
      </p:sp>
      <p:sp>
        <p:nvSpPr>
          <p:cNvPr id="11" name="Picture Placeholder 2"/>
          <p:cNvSpPr>
            <a:spLocks noGrp="1"/>
          </p:cNvSpPr>
          <p:nvPr>
            <p:ph type="pic" idx="15"/>
          </p:nvPr>
        </p:nvSpPr>
        <p:spPr>
          <a:xfrm>
            <a:off x="6172200" y="1825625"/>
            <a:ext cx="5181600" cy="2615746"/>
          </a:xfrm>
        </p:spPr>
        <p:txBody>
          <a:bodyPr/>
          <a:lstStyle>
            <a:lvl1pPr marL="0" indent="0">
              <a:buNone/>
              <a:defRPr sz="3200">
                <a:solidFill>
                  <a:schemeClr val="accent5">
                    <a:lumMod val="50000"/>
                  </a:schemeClr>
                </a:solidFill>
                <a:latin typeface="Palatino Linotype" panose="0204050205050503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Tree>
    <p:extLst>
      <p:ext uri="{BB962C8B-B14F-4D97-AF65-F5344CB8AC3E}">
        <p14:creationId xmlns:p14="http://schemas.microsoft.com/office/powerpoint/2010/main" val="2822032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838200"/>
            <a:ext cx="10361612" cy="718457"/>
          </a:xfrm>
        </p:spPr>
        <p:txBody>
          <a:bodyPr/>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Text Placeholder 2"/>
          <p:cNvSpPr>
            <a:spLocks noGrp="1"/>
          </p:cNvSpPr>
          <p:nvPr>
            <p:ph type="body" idx="1"/>
          </p:nvPr>
        </p:nvSpPr>
        <p:spPr>
          <a:xfrm>
            <a:off x="839788" y="1681163"/>
            <a:ext cx="5157787" cy="474208"/>
          </a:xfrm>
        </p:spPr>
        <p:txBody>
          <a:bodyPr anchor="b"/>
          <a:lstStyle>
            <a:lvl1pPr marL="0" indent="0">
              <a:buNone/>
              <a:defRPr sz="2400" b="0">
                <a:solidFill>
                  <a:schemeClr val="accent5">
                    <a:lumMod val="50000"/>
                  </a:schemeClr>
                </a:solidFill>
                <a:latin typeface="Palatino Linotype" panose="0204050205050503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279877"/>
            <a:ext cx="5157787" cy="3467780"/>
          </a:xfrm>
        </p:spPr>
        <p:txBody>
          <a:bodyPr>
            <a:normAutofit/>
          </a:bodyPr>
          <a:lstStyle>
            <a:lvl1pPr>
              <a:defRPr sz="1600">
                <a:solidFill>
                  <a:schemeClr val="tx1">
                    <a:lumMod val="65000"/>
                    <a:lumOff val="35000"/>
                  </a:schemeClr>
                </a:solidFill>
                <a:latin typeface="Palatino Linotype" panose="02040502050505030304" pitchFamily="18" charset="0"/>
              </a:defRPr>
            </a:lvl1pPr>
            <a:lvl2pPr>
              <a:defRPr sz="1600">
                <a:solidFill>
                  <a:schemeClr val="tx1">
                    <a:lumMod val="65000"/>
                    <a:lumOff val="35000"/>
                  </a:schemeClr>
                </a:solidFill>
                <a:latin typeface="Palatino Linotype" panose="02040502050505030304" pitchFamily="18" charset="0"/>
              </a:defRPr>
            </a:lvl2pPr>
            <a:lvl3pPr>
              <a:defRPr sz="1600">
                <a:solidFill>
                  <a:schemeClr val="tx1">
                    <a:lumMod val="65000"/>
                    <a:lumOff val="35000"/>
                  </a:schemeClr>
                </a:solidFill>
                <a:latin typeface="Palatino Linotype" panose="02040502050505030304" pitchFamily="18" charset="0"/>
              </a:defRPr>
            </a:lvl3pPr>
            <a:lvl4pPr>
              <a:defRPr sz="1600">
                <a:solidFill>
                  <a:schemeClr val="tx1">
                    <a:lumMod val="65000"/>
                    <a:lumOff val="35000"/>
                  </a:schemeClr>
                </a:solidFill>
                <a:latin typeface="Palatino Linotype" panose="02040502050505030304" pitchFamily="18" charset="0"/>
              </a:defRPr>
            </a:lvl4pPr>
            <a:lvl5pPr>
              <a:defRPr sz="1600">
                <a:solidFill>
                  <a:schemeClr val="tx1">
                    <a:lumMod val="65000"/>
                    <a:lumOff val="3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029200" cy="474208"/>
          </a:xfrm>
        </p:spPr>
        <p:txBody>
          <a:bodyPr anchor="b"/>
          <a:lstStyle>
            <a:lvl1pPr marL="0" indent="0">
              <a:buNone/>
              <a:defRPr sz="2400" b="0">
                <a:solidFill>
                  <a:schemeClr val="accent5">
                    <a:lumMod val="50000"/>
                  </a:schemeClr>
                </a:solidFill>
                <a:latin typeface="Palatino Linotype" panose="0204050205050503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279877"/>
            <a:ext cx="5029200" cy="3467780"/>
          </a:xfrm>
        </p:spPr>
        <p:txBody>
          <a:bodyPr>
            <a:normAutofit/>
          </a:bodyPr>
          <a:lstStyle>
            <a:lvl1pPr>
              <a:defRPr sz="1600">
                <a:solidFill>
                  <a:schemeClr val="tx1">
                    <a:lumMod val="65000"/>
                    <a:lumOff val="35000"/>
                  </a:schemeClr>
                </a:solidFill>
                <a:latin typeface="Palatino Linotype" panose="02040502050505030304" pitchFamily="18" charset="0"/>
              </a:defRPr>
            </a:lvl1pPr>
            <a:lvl2pPr>
              <a:defRPr sz="1600">
                <a:solidFill>
                  <a:schemeClr val="tx1">
                    <a:lumMod val="65000"/>
                    <a:lumOff val="35000"/>
                  </a:schemeClr>
                </a:solidFill>
                <a:latin typeface="Palatino Linotype" panose="02040502050505030304" pitchFamily="18" charset="0"/>
              </a:defRPr>
            </a:lvl2pPr>
            <a:lvl3pPr>
              <a:defRPr sz="1600">
                <a:solidFill>
                  <a:schemeClr val="tx1">
                    <a:lumMod val="65000"/>
                    <a:lumOff val="35000"/>
                  </a:schemeClr>
                </a:solidFill>
                <a:latin typeface="Palatino Linotype" panose="02040502050505030304" pitchFamily="18" charset="0"/>
              </a:defRPr>
            </a:lvl3pPr>
            <a:lvl4pPr>
              <a:defRPr sz="1600">
                <a:solidFill>
                  <a:schemeClr val="tx1">
                    <a:lumMod val="65000"/>
                    <a:lumOff val="35000"/>
                  </a:schemeClr>
                </a:solidFill>
                <a:latin typeface="Palatino Linotype" panose="02040502050505030304" pitchFamily="18" charset="0"/>
              </a:defRPr>
            </a:lvl4pPr>
            <a:lvl5pPr>
              <a:defRPr sz="1600">
                <a:solidFill>
                  <a:schemeClr val="tx1">
                    <a:lumMod val="65000"/>
                    <a:lumOff val="35000"/>
                  </a:schemeClr>
                </a:solidFill>
                <a:latin typeface="Palatino Linotype" panose="0204050205050503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012089"/>
            <a:ext cx="2743200" cy="365125"/>
          </a:xfrm>
        </p:spPr>
        <p:txBody>
          <a:bodyPr/>
          <a:lstStyle/>
          <a:p>
            <a:fld id="{42918C66-3A69-4AAA-98A3-7ECA3BF8B555}" type="datetimeFigureOut">
              <a:rPr lang="en-GB" smtClean="0"/>
              <a:t>04/05/2023</a:t>
            </a:fld>
            <a:endParaRPr lang="en-GB"/>
          </a:p>
        </p:txBody>
      </p:sp>
      <p:sp>
        <p:nvSpPr>
          <p:cNvPr id="9" name="Slide Number Placeholder 8"/>
          <p:cNvSpPr>
            <a:spLocks noGrp="1"/>
          </p:cNvSpPr>
          <p:nvPr>
            <p:ph type="sldNum" sz="quarter" idx="12"/>
          </p:nvPr>
        </p:nvSpPr>
        <p:spPr>
          <a:xfrm>
            <a:off x="9895114" y="6012088"/>
            <a:ext cx="1306286"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244063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aption and side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12838"/>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idx="1"/>
          </p:nvPr>
        </p:nvSpPr>
        <p:spPr>
          <a:xfrm>
            <a:off x="4898571" y="457201"/>
            <a:ext cx="6161315" cy="5403850"/>
          </a:xfrm>
        </p:spPr>
        <p:txBody>
          <a:bodyPr/>
          <a:lstStyle>
            <a:lvl1pPr>
              <a:defRPr sz="3200">
                <a:latin typeface="Palatino Linotype" panose="02040502050505030304" pitchFamily="18" charset="0"/>
              </a:defRPr>
            </a:lvl1pPr>
            <a:lvl2pPr>
              <a:defRPr sz="2800">
                <a:latin typeface="Palatino Linotype" panose="02040502050505030304" pitchFamily="18" charset="0"/>
              </a:defRPr>
            </a:lvl2pPr>
            <a:lvl3pPr>
              <a:defRPr sz="24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9" y="1698171"/>
            <a:ext cx="3932236" cy="4170817"/>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011182"/>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535886" y="6012089"/>
            <a:ext cx="15240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4141974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6153" y="634999"/>
            <a:ext cx="7857105" cy="584202"/>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Picture Placeholder 2"/>
          <p:cNvSpPr>
            <a:spLocks noGrp="1"/>
          </p:cNvSpPr>
          <p:nvPr>
            <p:ph type="pic" idx="1"/>
          </p:nvPr>
        </p:nvSpPr>
        <p:spPr>
          <a:xfrm>
            <a:off x="786154" y="1381126"/>
            <a:ext cx="7857104" cy="4312103"/>
          </a:xfrm>
        </p:spPr>
        <p:txBody>
          <a:bodyPr/>
          <a:lstStyle>
            <a:lvl1pPr marL="0" indent="0">
              <a:buNone/>
              <a:defRPr sz="3200">
                <a:solidFill>
                  <a:schemeClr val="accent5">
                    <a:lumMod val="50000"/>
                  </a:schemeClr>
                </a:solidFill>
                <a:latin typeface="Palatino Linotype" panose="0204050205050503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784772" y="1381126"/>
            <a:ext cx="3015342" cy="4312103"/>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a:xfrm>
            <a:off x="839788" y="6022974"/>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742714" y="6022975"/>
            <a:ext cx="1469572"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277831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Gray B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6154" y="634999"/>
            <a:ext cx="7399904" cy="584202"/>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Picture Placeholder 2"/>
          <p:cNvSpPr>
            <a:spLocks noGrp="1"/>
          </p:cNvSpPr>
          <p:nvPr>
            <p:ph type="pic" idx="1"/>
          </p:nvPr>
        </p:nvSpPr>
        <p:spPr>
          <a:xfrm>
            <a:off x="786154" y="1381126"/>
            <a:ext cx="7399903" cy="4312103"/>
          </a:xfrm>
        </p:spPr>
        <p:txBody>
          <a:bodyPr/>
          <a:lstStyle>
            <a:lvl1pPr marL="0" indent="0">
              <a:buNone/>
              <a:defRPr sz="3200">
                <a:latin typeface="Palatino Linotype" panose="02040502050505030304"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294914" y="1370240"/>
            <a:ext cx="2710543" cy="4322989"/>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a:xfrm>
            <a:off x="839788" y="6022974"/>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742714" y="6022975"/>
            <a:ext cx="1262743"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67392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7"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
        <p:nvSpPr>
          <p:cNvPr id="8"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Tree>
    <p:extLst>
      <p:ext uri="{BB962C8B-B14F-4D97-AF65-F5344CB8AC3E}">
        <p14:creationId xmlns:p14="http://schemas.microsoft.com/office/powerpoint/2010/main" val="1917079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with Waterm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67896"/>
            <a:ext cx="4484914" cy="1496334"/>
          </a:xfrm>
        </p:spPr>
        <p:txBody>
          <a:bodyPr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Date Placeholder 2"/>
          <p:cNvSpPr>
            <a:spLocks noGrp="1"/>
          </p:cNvSpPr>
          <p:nvPr>
            <p:ph type="dt" sz="half" idx="10"/>
          </p:nvPr>
        </p:nvSpPr>
        <p:spPr>
          <a:xfrm>
            <a:off x="838200" y="6001204"/>
            <a:ext cx="2743200" cy="365125"/>
          </a:xfrm>
        </p:spPr>
        <p:txBody>
          <a:bodyPr/>
          <a:lstStyle/>
          <a:p>
            <a:fld id="{42918C66-3A69-4AAA-98A3-7ECA3BF8B555}" type="datetimeFigureOut">
              <a:rPr lang="en-GB" smtClean="0"/>
              <a:t>04/05/2023</a:t>
            </a:fld>
            <a:endParaRPr lang="en-GB"/>
          </a:p>
        </p:txBody>
      </p:sp>
      <p:sp>
        <p:nvSpPr>
          <p:cNvPr id="5" name="Slide Number Placeholder 4"/>
          <p:cNvSpPr>
            <a:spLocks noGrp="1"/>
          </p:cNvSpPr>
          <p:nvPr>
            <p:ph type="sldNum" sz="quarter" idx="12"/>
          </p:nvPr>
        </p:nvSpPr>
        <p:spPr>
          <a:xfrm>
            <a:off x="9666514" y="6001203"/>
            <a:ext cx="1273629"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567803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12838"/>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idx="1"/>
          </p:nvPr>
        </p:nvSpPr>
        <p:spPr>
          <a:xfrm>
            <a:off x="4898571" y="457201"/>
            <a:ext cx="6161315" cy="5403850"/>
          </a:xfrm>
        </p:spPr>
        <p:txBody>
          <a:bodyPr/>
          <a:lstStyle>
            <a:lvl1pPr>
              <a:defRPr sz="3200">
                <a:latin typeface="Palatino Linotype" panose="02040502050505030304" pitchFamily="18" charset="0"/>
              </a:defRPr>
            </a:lvl1pPr>
            <a:lvl2pPr>
              <a:defRPr sz="2800">
                <a:latin typeface="Palatino Linotype" panose="02040502050505030304" pitchFamily="18" charset="0"/>
              </a:defRPr>
            </a:lvl2pPr>
            <a:lvl3pPr>
              <a:defRPr sz="24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9" y="1698171"/>
            <a:ext cx="3932236" cy="4170817"/>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011182"/>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535886" y="6012089"/>
            <a:ext cx="15240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572066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29342"/>
            <a:ext cx="10961914" cy="722993"/>
          </a:xfrm>
        </p:spPr>
        <p:txBody>
          <a:bodyPr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1621971"/>
            <a:ext cx="10961914" cy="4038600"/>
          </a:xfrm>
        </p:spPr>
        <p:txBody>
          <a:bodyPr vert="eaVert" anchor="t"/>
          <a:lstStyle>
            <a:lvl1pPr>
              <a:defRPr>
                <a:solidFill>
                  <a:schemeClr val="bg2">
                    <a:lumMod val="50000"/>
                  </a:schemeClr>
                </a:solidFill>
                <a:latin typeface="Palatino Linotype" panose="02040502050505030304" pitchFamily="18" charset="0"/>
              </a:defRPr>
            </a:lvl1pPr>
            <a:lvl2pPr>
              <a:defRPr>
                <a:solidFill>
                  <a:schemeClr val="bg2">
                    <a:lumMod val="50000"/>
                  </a:schemeClr>
                </a:solidFill>
                <a:latin typeface="Palatino Linotype" panose="02040502050505030304" pitchFamily="18" charset="0"/>
              </a:defRPr>
            </a:lvl2pPr>
            <a:lvl3pPr>
              <a:defRPr>
                <a:solidFill>
                  <a:schemeClr val="bg2">
                    <a:lumMod val="50000"/>
                  </a:schemeClr>
                </a:solidFill>
                <a:latin typeface="Palatino Linotype" panose="02040502050505030304" pitchFamily="18" charset="0"/>
              </a:defRPr>
            </a:lvl3pPr>
            <a:lvl4pPr>
              <a:defRPr>
                <a:solidFill>
                  <a:schemeClr val="bg2">
                    <a:lumMod val="50000"/>
                  </a:schemeClr>
                </a:solidFill>
                <a:latin typeface="Palatino Linotype" panose="02040502050505030304" pitchFamily="18" charset="0"/>
              </a:defRPr>
            </a:lvl4pPr>
            <a:lvl5pPr>
              <a:defRPr>
                <a:solidFill>
                  <a:schemeClr val="bg2">
                    <a:lumMod val="50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6032047"/>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84229" y="6033861"/>
            <a:ext cx="12954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038801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73342" y="365125"/>
            <a:ext cx="1937658" cy="5251904"/>
          </a:xfrm>
        </p:spPr>
        <p:txBody>
          <a:bodyPr vert="eaVert"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8850086" cy="5251904"/>
          </a:xfrm>
        </p:spPr>
        <p:txBody>
          <a:bodyPr vert="eaVert"/>
          <a:lstStyle>
            <a:lvl1pPr>
              <a:defRPr>
                <a:solidFill>
                  <a:schemeClr val="tx1">
                    <a:lumMod val="65000"/>
                    <a:lumOff val="35000"/>
                  </a:schemeClr>
                </a:solidFill>
                <a:latin typeface="Palatino Linotype" panose="02040502050505030304" pitchFamily="18" charset="0"/>
              </a:defRPr>
            </a:lvl1pPr>
            <a:lvl2pPr>
              <a:defRPr>
                <a:solidFill>
                  <a:schemeClr val="tx1">
                    <a:lumMod val="65000"/>
                    <a:lumOff val="35000"/>
                  </a:schemeClr>
                </a:solidFill>
                <a:latin typeface="Palatino Linotype" panose="02040502050505030304" pitchFamily="18" charset="0"/>
              </a:defRPr>
            </a:lvl2pPr>
            <a:lvl3pPr>
              <a:defRPr>
                <a:solidFill>
                  <a:schemeClr val="tx1">
                    <a:lumMod val="65000"/>
                    <a:lumOff val="35000"/>
                  </a:schemeClr>
                </a:solidFill>
                <a:latin typeface="Palatino Linotype" panose="02040502050505030304" pitchFamily="18" charset="0"/>
              </a:defRPr>
            </a:lvl3pPr>
            <a:lvl4pPr>
              <a:defRPr>
                <a:solidFill>
                  <a:schemeClr val="tx1">
                    <a:lumMod val="65000"/>
                    <a:lumOff val="35000"/>
                  </a:schemeClr>
                </a:solidFill>
                <a:latin typeface="Palatino Linotype" panose="02040502050505030304" pitchFamily="18" charset="0"/>
              </a:defRPr>
            </a:lvl4pPr>
            <a:lvl5pPr>
              <a:defRPr>
                <a:solidFill>
                  <a:schemeClr val="tx1">
                    <a:lumMod val="65000"/>
                    <a:lumOff val="35000"/>
                  </a:schemeClr>
                </a:solidFill>
                <a:latin typeface="Palatino Linotype" panose="0204050205050503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02297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73342" y="6022975"/>
            <a:ext cx="130628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0843445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3086821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7360815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6230863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7738676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018795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2_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5"/>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4"/>
            <a:ext cx="23513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22535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319501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Cya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273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174260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39"/>
            <a:ext cx="4942114"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4"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6" y="5966051"/>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7"/>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453676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accent5">
                    <a:lumMod val="50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FontTx/>
              <a:buNone/>
              <a:defRPr>
                <a:solidFill>
                  <a:schemeClr val="accent5">
                    <a:lumMod val="50000"/>
                  </a:schemeClr>
                </a:solidFill>
                <a:latin typeface="Palatino Linotype" panose="02040502050505030304" pitchFamily="18" charset="0"/>
              </a:defRPr>
            </a:lvl1pPr>
            <a:lvl2pPr marL="457200" indent="0" algn="l">
              <a:buFontTx/>
              <a:buNone/>
              <a:defRPr>
                <a:solidFill>
                  <a:schemeClr val="accent5">
                    <a:lumMod val="50000"/>
                  </a:schemeClr>
                </a:solidFill>
                <a:latin typeface="Palatino Linotype" panose="02040502050505030304" pitchFamily="18" charset="0"/>
              </a:defRPr>
            </a:lvl2pPr>
            <a:lvl3pPr marL="914400" indent="0" algn="l">
              <a:buFontTx/>
              <a:buNone/>
              <a:defRPr>
                <a:solidFill>
                  <a:schemeClr val="accent5">
                    <a:lumMod val="50000"/>
                  </a:schemeClr>
                </a:solidFill>
                <a:latin typeface="Palatino Linotype" panose="02040502050505030304" pitchFamily="18" charset="0"/>
              </a:defRPr>
            </a:lvl3pPr>
            <a:lvl4pPr marL="1371600" indent="0" algn="l">
              <a:buFontTx/>
              <a:buNone/>
              <a:defRPr>
                <a:solidFill>
                  <a:schemeClr val="accent5">
                    <a:lumMod val="50000"/>
                  </a:schemeClr>
                </a:solidFill>
                <a:latin typeface="Palatino Linotype" panose="02040502050505030304" pitchFamily="18" charset="0"/>
              </a:defRPr>
            </a:lvl4pPr>
            <a:lvl5pPr marL="1828800" indent="0" algn="l">
              <a:buFontTx/>
              <a:buNone/>
              <a:defRPr>
                <a:solidFill>
                  <a:schemeClr val="accent5">
                    <a:lumMod val="50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53501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05579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4"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4" cy="3486604"/>
          </a:xfrm>
        </p:spPr>
        <p:txBody>
          <a:bodyPr/>
          <a:lstStyle>
            <a:lvl1pPr marL="0" indent="0" algn="l">
              <a:buNone/>
              <a:defRPr>
                <a:solidFill>
                  <a:schemeClr val="bg1">
                    <a:lumMod val="95000"/>
                  </a:schemeClr>
                </a:solidFill>
                <a:latin typeface="Palatino Linotype" panose="02040502050505030304" pitchFamily="18" charset="0"/>
              </a:defRPr>
            </a:lvl1pPr>
            <a:lvl2pPr marL="457200" indent="0" algn="l">
              <a:buNone/>
              <a:defRPr>
                <a:solidFill>
                  <a:schemeClr val="bg1">
                    <a:lumMod val="95000"/>
                  </a:schemeClr>
                </a:solidFill>
                <a:latin typeface="Palatino Linotype" panose="02040502050505030304" pitchFamily="18" charset="0"/>
              </a:defRPr>
            </a:lvl2pPr>
            <a:lvl3pPr marL="914400" indent="0" algn="l">
              <a:buNone/>
              <a:defRPr>
                <a:solidFill>
                  <a:schemeClr val="bg1">
                    <a:lumMod val="95000"/>
                  </a:schemeClr>
                </a:solidFill>
                <a:latin typeface="Palatino Linotype" panose="02040502050505030304" pitchFamily="18" charset="0"/>
              </a:defRPr>
            </a:lvl3pPr>
            <a:lvl4pPr marL="1371600" indent="0" algn="l">
              <a:buNone/>
              <a:defRPr>
                <a:solidFill>
                  <a:schemeClr val="bg1">
                    <a:lumMod val="95000"/>
                  </a:schemeClr>
                </a:solidFill>
                <a:latin typeface="Palatino Linotype" panose="02040502050505030304" pitchFamily="18" charset="0"/>
              </a:defRPr>
            </a:lvl4pPr>
            <a:lvl5pPr marL="1828800"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2"/>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5"/>
            <a:ext cx="2503714"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82060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18C66-3A69-4AAA-98A3-7ECA3BF8B555}" type="datetimeFigureOut">
              <a:rPr lang="en-GB" smtClean="0"/>
              <a:t>04/05/2023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729D7-6A05-4401-9E70-5304DE972A75}" type="slidenum">
              <a:rPr lang="en-GB" smtClean="0"/>
              <a:t>‹#›</a:t>
            </a:fld>
            <a:endParaRPr lang="en-GB"/>
          </a:p>
        </p:txBody>
      </p:sp>
    </p:spTree>
    <p:extLst>
      <p:ext uri="{BB962C8B-B14F-4D97-AF65-F5344CB8AC3E}">
        <p14:creationId xmlns:p14="http://schemas.microsoft.com/office/powerpoint/2010/main" val="10183764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3" r:id="rId3"/>
    <p:sldLayoutId id="2147483661" r:id="rId4"/>
    <p:sldLayoutId id="2147483662" r:id="rId5"/>
    <p:sldLayoutId id="2147483664" r:id="rId6"/>
    <p:sldLayoutId id="2147483650" r:id="rId7"/>
    <p:sldLayoutId id="2147483665" r:id="rId8"/>
    <p:sldLayoutId id="2147483666" r:id="rId9"/>
    <p:sldLayoutId id="2147483667" r:id="rId10"/>
    <p:sldLayoutId id="2147483668" r:id="rId11"/>
    <p:sldLayoutId id="2147483669" r:id="rId12"/>
    <p:sldLayoutId id="2147483670" r:id="rId13"/>
    <p:sldLayoutId id="2147483651" r:id="rId14"/>
    <p:sldLayoutId id="2147483652" r:id="rId15"/>
    <p:sldLayoutId id="2147483653" r:id="rId16"/>
    <p:sldLayoutId id="2147483672" r:id="rId17"/>
    <p:sldLayoutId id="2147483657" r:id="rId18"/>
    <p:sldLayoutId id="2147483671" r:id="rId19"/>
    <p:sldLayoutId id="2147483654" r:id="rId20"/>
    <p:sldLayoutId id="2147483656" r:id="rId21"/>
    <p:sldLayoutId id="2147483658" r:id="rId22"/>
    <p:sldLayoutId id="2147483659" r:id="rId23"/>
    <p:sldLayoutId id="2147483655" r:id="rId24"/>
    <p:sldLayoutId id="2147483673" r:id="rId25"/>
    <p:sldLayoutId id="2147483674" r:id="rId26"/>
    <p:sldLayoutId id="2147483675" r:id="rId27"/>
    <p:sldLayoutId id="2147483676" r:id="rId28"/>
    <p:sldLayoutId id="2147483677" r:id="rId2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hyperlink" Target="mailto:EducationandCultureTirana@America.gov"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hyperlink" Target="https://apply.iie.org/huberthhumphrey"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349828" y="2103120"/>
            <a:ext cx="7190668" cy="1517903"/>
          </a:xfrm>
        </p:spPr>
        <p:txBody>
          <a:bodyPr/>
          <a:lstStyle/>
          <a:p>
            <a:br>
              <a:rPr lang="en-US" sz="3600" b="1" dirty="0">
                <a:solidFill>
                  <a:schemeClr val="bg1"/>
                </a:solidFill>
                <a:latin typeface="Calibri" pitchFamily="34" charset="0"/>
                <a:cs typeface="Calibri" pitchFamily="34" charset="0"/>
              </a:rPr>
            </a:br>
            <a:r>
              <a:rPr lang="en-US" sz="4000" b="1" dirty="0">
                <a:solidFill>
                  <a:schemeClr val="bg1"/>
                </a:solidFill>
                <a:cs typeface="Calibri" pitchFamily="34" charset="0"/>
              </a:rPr>
              <a:t>HUBERT H. HUMPHREY</a:t>
            </a:r>
            <a:br>
              <a:rPr lang="en-US" sz="4000" b="1" dirty="0">
                <a:solidFill>
                  <a:schemeClr val="bg1"/>
                </a:solidFill>
                <a:cs typeface="Calibri" pitchFamily="34" charset="0"/>
              </a:rPr>
            </a:br>
            <a:r>
              <a:rPr lang="en-US" sz="4000" b="1" dirty="0">
                <a:solidFill>
                  <a:schemeClr val="bg1"/>
                </a:solidFill>
                <a:cs typeface="Calibri" pitchFamily="34" charset="0"/>
              </a:rPr>
              <a:t>FELLOWSHIP PROGRAM!</a:t>
            </a:r>
            <a:endParaRPr lang="en-GB" sz="4000" dirty="0"/>
          </a:p>
        </p:txBody>
      </p:sp>
      <p:sp>
        <p:nvSpPr>
          <p:cNvPr id="7" name="Subtitle 6"/>
          <p:cNvSpPr>
            <a:spLocks noGrp="1"/>
          </p:cNvSpPr>
          <p:nvPr>
            <p:ph type="subTitle" idx="1"/>
          </p:nvPr>
        </p:nvSpPr>
        <p:spPr/>
        <p:txBody>
          <a:bodyPr/>
          <a:lstStyle/>
          <a:p>
            <a:r>
              <a:rPr lang="en-GB" dirty="0"/>
              <a:t>Information Session</a:t>
            </a:r>
          </a:p>
          <a:p>
            <a:r>
              <a:rPr lang="en-GB" dirty="0"/>
              <a:t>Spring 2023</a:t>
            </a:r>
          </a:p>
        </p:txBody>
      </p:sp>
    </p:spTree>
    <p:extLst>
      <p:ext uri="{BB962C8B-B14F-4D97-AF65-F5344CB8AC3E}">
        <p14:creationId xmlns:p14="http://schemas.microsoft.com/office/powerpoint/2010/main" val="1496802668"/>
      </p:ext>
    </p:extLst>
  </p:cSld>
  <p:clrMapOvr>
    <a:masterClrMapping/>
  </p:clrMapOvr>
  <mc:AlternateContent xmlns:mc="http://schemas.openxmlformats.org/markup-compatibility/2006" xmlns:p14="http://schemas.microsoft.com/office/powerpoint/2010/main">
    <mc:Choice Requires="p14">
      <p:transition spd="slow" p14:dur="2000" advTm="12281"/>
    </mc:Choice>
    <mc:Fallback xmlns="">
      <p:transition spd="slow" advTm="1228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838201"/>
            <a:ext cx="7328167" cy="631004"/>
          </a:xfrm>
          <a:solidFill>
            <a:srgbClr val="002060"/>
          </a:solidFill>
        </p:spPr>
        <p:txBody>
          <a:bodyPr>
            <a:normAutofit/>
          </a:bodyPr>
          <a:lstStyle/>
          <a:p>
            <a:r>
              <a:rPr lang="en-US" sz="3600" b="1" dirty="0">
                <a:solidFill>
                  <a:schemeClr val="bg1"/>
                </a:solidFill>
              </a:rPr>
              <a:t>REQUIRED DOCUMENTS</a:t>
            </a:r>
          </a:p>
        </p:txBody>
      </p:sp>
      <p:sp>
        <p:nvSpPr>
          <p:cNvPr id="4" name="Content Placeholder 3"/>
          <p:cNvSpPr>
            <a:spLocks noGrp="1"/>
          </p:cNvSpPr>
          <p:nvPr>
            <p:ph sz="half" idx="2"/>
          </p:nvPr>
        </p:nvSpPr>
        <p:spPr>
          <a:xfrm>
            <a:off x="913222" y="1914203"/>
            <a:ext cx="8524876" cy="4287289"/>
          </a:xfrm>
        </p:spPr>
        <p:txBody>
          <a:bodyPr vert="horz" lIns="91440" tIns="45720" rIns="91440" bIns="45720" rtlCol="0" anchor="t">
            <a:normAutofit/>
          </a:bodyPr>
          <a:lstStyle/>
          <a:p>
            <a:pPr fontAlgn="base"/>
            <a:r>
              <a:rPr lang="en-US" sz="2800" dirty="0">
                <a:solidFill>
                  <a:schemeClr val="accent5">
                    <a:lumMod val="50000"/>
                  </a:schemeClr>
                </a:solidFill>
                <a:latin typeface="Palatino Linotype"/>
              </a:rPr>
              <a:t>Application form </a:t>
            </a:r>
            <a:endParaRPr lang="en-US" sz="2800" dirty="0">
              <a:solidFill>
                <a:schemeClr val="accent5">
                  <a:lumMod val="50000"/>
                </a:schemeClr>
              </a:solidFill>
            </a:endParaRPr>
          </a:p>
          <a:p>
            <a:pPr fontAlgn="base"/>
            <a:r>
              <a:rPr lang="en-US" sz="2800" dirty="0">
                <a:solidFill>
                  <a:schemeClr val="accent5">
                    <a:lumMod val="50000"/>
                  </a:schemeClr>
                </a:solidFill>
                <a:latin typeface="Palatino Linotype"/>
              </a:rPr>
              <a:t>Detailed curriculum vitae</a:t>
            </a:r>
          </a:p>
          <a:p>
            <a:pPr fontAlgn="base"/>
            <a:r>
              <a:rPr lang="en-US" sz="2800" dirty="0">
                <a:solidFill>
                  <a:schemeClr val="accent5">
                    <a:lumMod val="50000"/>
                  </a:schemeClr>
                </a:solidFill>
                <a:latin typeface="Palatino Linotype"/>
              </a:rPr>
              <a:t>Two reference letters</a:t>
            </a:r>
          </a:p>
          <a:p>
            <a:pPr fontAlgn="base"/>
            <a:r>
              <a:rPr lang="en-US" sz="2800" dirty="0">
                <a:solidFill>
                  <a:schemeClr val="accent5">
                    <a:lumMod val="50000"/>
                  </a:schemeClr>
                </a:solidFill>
                <a:latin typeface="Palatino Linotype"/>
              </a:rPr>
              <a:t>Copy of passport bio page</a:t>
            </a:r>
          </a:p>
          <a:p>
            <a:pPr fontAlgn="base"/>
            <a:r>
              <a:rPr lang="en-US" sz="2800" dirty="0">
                <a:solidFill>
                  <a:schemeClr val="accent5">
                    <a:lumMod val="50000"/>
                  </a:schemeClr>
                </a:solidFill>
                <a:latin typeface="Palatino Linotype"/>
              </a:rPr>
              <a:t>Translated and notarized copy of diplomas and grade transcripts </a:t>
            </a:r>
            <a:endParaRPr lang="en-US" sz="2800" dirty="0">
              <a:solidFill>
                <a:schemeClr val="accent5">
                  <a:lumMod val="50000"/>
                </a:schemeClr>
              </a:solidFill>
            </a:endParaRPr>
          </a:p>
          <a:p>
            <a:pPr fontAlgn="base"/>
            <a:r>
              <a:rPr lang="en-US" sz="2800" dirty="0">
                <a:solidFill>
                  <a:schemeClr val="accent5">
                    <a:lumMod val="50000"/>
                  </a:schemeClr>
                </a:solidFill>
                <a:latin typeface="Palatino Linotype"/>
              </a:rPr>
              <a:t>Other certificates received</a:t>
            </a:r>
          </a:p>
          <a:p>
            <a:pPr fontAlgn="base"/>
            <a:r>
              <a:rPr lang="en-US" sz="2800" dirty="0">
                <a:solidFill>
                  <a:schemeClr val="accent5">
                    <a:lumMod val="50000"/>
                  </a:schemeClr>
                </a:solidFill>
                <a:latin typeface="Palatino Linotype"/>
              </a:rPr>
              <a:t>Letter from employer confirming employment</a:t>
            </a:r>
          </a:p>
          <a:p>
            <a:pPr marL="0" indent="0">
              <a:buNone/>
            </a:pPr>
            <a:endParaRPr lang="en-US" sz="2400" dirty="0">
              <a:solidFill>
                <a:schemeClr val="accent5">
                  <a:lumMod val="50000"/>
                </a:schemeClr>
              </a:solidFill>
            </a:endParaRPr>
          </a:p>
        </p:txBody>
      </p:sp>
    </p:spTree>
    <p:extLst>
      <p:ext uri="{BB962C8B-B14F-4D97-AF65-F5344CB8AC3E}">
        <p14:creationId xmlns:p14="http://schemas.microsoft.com/office/powerpoint/2010/main" val="1616811839"/>
      </p:ext>
    </p:extLst>
  </p:cSld>
  <p:clrMapOvr>
    <a:masterClrMapping/>
  </p:clrMapOvr>
  <mc:AlternateContent xmlns:mc="http://schemas.openxmlformats.org/markup-compatibility/2006" xmlns:p14="http://schemas.microsoft.com/office/powerpoint/2010/main">
    <mc:Choice Requires="p14">
      <p:transition spd="slow" p14:dur="2000" advTm="53602"/>
    </mc:Choice>
    <mc:Fallback xmlns="">
      <p:transition spd="slow" advTm="53602"/>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89061" y="2073026"/>
            <a:ext cx="10515600" cy="4207713"/>
          </a:xfrm>
        </p:spPr>
        <p:txBody>
          <a:bodyPr anchor="ctr">
            <a:noAutofit/>
          </a:bodyPr>
          <a:lstStyle/>
          <a:p>
            <a:pPr lvl="1">
              <a:lnSpc>
                <a:spcPct val="150000"/>
              </a:lnSpc>
              <a:spcBef>
                <a:spcPts val="0"/>
              </a:spcBef>
            </a:pPr>
            <a:endParaRPr lang="en-US" altLang="en-US" sz="3200" dirty="0">
              <a:solidFill>
                <a:srgbClr val="002060"/>
              </a:solidFill>
              <a:latin typeface="Palatino Linotype" panose="02040502050505030304" pitchFamily="18" charset="0"/>
            </a:endParaRPr>
          </a:p>
          <a:p>
            <a:pPr marL="800100" lvl="1" indent="-342900">
              <a:lnSpc>
                <a:spcPct val="150000"/>
              </a:lnSpc>
              <a:spcBef>
                <a:spcPts val="0"/>
              </a:spcBef>
              <a:buFont typeface="Arial" panose="020B0604020202020204" pitchFamily="34" charset="0"/>
              <a:buChar char="•"/>
            </a:pPr>
            <a:r>
              <a:rPr lang="en-US" altLang="en-US" sz="3200" dirty="0">
                <a:solidFill>
                  <a:srgbClr val="002060"/>
                </a:solidFill>
                <a:latin typeface="Palatino Linotype" panose="02040502050505030304" pitchFamily="18" charset="0"/>
              </a:rPr>
              <a:t>Tuition costs</a:t>
            </a:r>
          </a:p>
          <a:p>
            <a:pPr marL="800100" lvl="1" indent="-342900">
              <a:lnSpc>
                <a:spcPct val="150000"/>
              </a:lnSpc>
              <a:spcBef>
                <a:spcPts val="0"/>
              </a:spcBef>
              <a:buFont typeface="Arial" panose="020B0604020202020204" pitchFamily="34" charset="0"/>
              <a:buChar char="•"/>
            </a:pPr>
            <a:r>
              <a:rPr lang="en-US" altLang="en-US" sz="3200" dirty="0">
                <a:solidFill>
                  <a:srgbClr val="002060"/>
                </a:solidFill>
                <a:latin typeface="Palatino Linotype" panose="02040502050505030304" pitchFamily="18" charset="0"/>
              </a:rPr>
              <a:t>Monthly maintenance allowance </a:t>
            </a:r>
          </a:p>
          <a:p>
            <a:pPr marL="800100" lvl="1" indent="-342900">
              <a:lnSpc>
                <a:spcPct val="150000"/>
              </a:lnSpc>
              <a:spcBef>
                <a:spcPts val="0"/>
              </a:spcBef>
              <a:buFont typeface="Arial" panose="020B0604020202020204" pitchFamily="34" charset="0"/>
              <a:buChar char="•"/>
            </a:pPr>
            <a:r>
              <a:rPr lang="en-US" altLang="en-US" sz="3200" dirty="0">
                <a:solidFill>
                  <a:srgbClr val="002060"/>
                </a:solidFill>
                <a:latin typeface="Palatino Linotype" panose="02040502050505030304" pitchFamily="18" charset="0"/>
              </a:rPr>
              <a:t>Professional Allowance</a:t>
            </a:r>
          </a:p>
          <a:p>
            <a:pPr marL="800100" lvl="1" indent="-342900">
              <a:lnSpc>
                <a:spcPct val="150000"/>
              </a:lnSpc>
              <a:spcBef>
                <a:spcPts val="0"/>
              </a:spcBef>
              <a:buFont typeface="Arial" panose="020B0604020202020204" pitchFamily="34" charset="0"/>
              <a:buChar char="•"/>
            </a:pPr>
            <a:r>
              <a:rPr lang="en-US" altLang="en-US" sz="3200" dirty="0">
                <a:solidFill>
                  <a:srgbClr val="002060"/>
                </a:solidFill>
                <a:latin typeface="Palatino Linotype" panose="02040502050505030304" pitchFamily="18" charset="0"/>
              </a:rPr>
              <a:t>One round trip international travel </a:t>
            </a:r>
          </a:p>
          <a:p>
            <a:pPr marL="800100" lvl="1" indent="-342900">
              <a:lnSpc>
                <a:spcPct val="150000"/>
              </a:lnSpc>
              <a:spcBef>
                <a:spcPts val="0"/>
              </a:spcBef>
              <a:buFont typeface="Arial" panose="020B0604020202020204" pitchFamily="34" charset="0"/>
              <a:buChar char="•"/>
            </a:pPr>
            <a:r>
              <a:rPr lang="en-US" altLang="en-US" sz="3200" dirty="0">
                <a:solidFill>
                  <a:srgbClr val="002060"/>
                </a:solidFill>
                <a:latin typeface="Palatino Linotype" panose="02040502050505030304" pitchFamily="18" charset="0"/>
              </a:rPr>
              <a:t>Medical Insurance</a:t>
            </a:r>
          </a:p>
          <a:p>
            <a:pPr>
              <a:lnSpc>
                <a:spcPct val="150000"/>
              </a:lnSpc>
            </a:pPr>
            <a:endParaRPr lang="en-US" sz="3200" dirty="0"/>
          </a:p>
        </p:txBody>
      </p:sp>
      <p:sp>
        <p:nvSpPr>
          <p:cNvPr id="5" name="Rectangle 4"/>
          <p:cNvSpPr/>
          <p:nvPr/>
        </p:nvSpPr>
        <p:spPr>
          <a:xfrm>
            <a:off x="1089061" y="739739"/>
            <a:ext cx="6750121" cy="83220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pPr>
            <a:r>
              <a:rPr lang="en-US" altLang="en-US" sz="3600" b="1" dirty="0">
                <a:solidFill>
                  <a:schemeClr val="bg1"/>
                </a:solidFill>
                <a:latin typeface="Palatino Linotype" panose="02040502050505030304" pitchFamily="18" charset="0"/>
              </a:rPr>
              <a:t>FINANCIAL PACKAGE</a:t>
            </a:r>
          </a:p>
        </p:txBody>
      </p:sp>
    </p:spTree>
    <p:extLst>
      <p:ext uri="{BB962C8B-B14F-4D97-AF65-F5344CB8AC3E}">
        <p14:creationId xmlns:p14="http://schemas.microsoft.com/office/powerpoint/2010/main" val="1128600879"/>
      </p:ext>
    </p:extLst>
  </p:cSld>
  <p:clrMapOvr>
    <a:masterClrMapping/>
  </p:clrMapOvr>
  <mc:AlternateContent xmlns:mc="http://schemas.openxmlformats.org/markup-compatibility/2006" xmlns:p14="http://schemas.microsoft.com/office/powerpoint/2010/main">
    <mc:Choice Requires="p14">
      <p:transition spd="slow" p14:dur="2000" advTm="35773"/>
    </mc:Choice>
    <mc:Fallback xmlns="">
      <p:transition spd="slow" advTm="3577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4771490" cy="863374"/>
          </a:xfrm>
          <a:solidFill>
            <a:srgbClr val="002060"/>
          </a:solidFill>
        </p:spPr>
        <p:txBody>
          <a:bodyPr>
            <a:normAutofit/>
          </a:bodyPr>
          <a:lstStyle/>
          <a:p>
            <a:r>
              <a:rPr lang="en-US" sz="3600" b="1" dirty="0">
                <a:solidFill>
                  <a:schemeClr val="bg1"/>
                </a:solidFill>
              </a:rPr>
              <a:t>CONTACT US: </a:t>
            </a:r>
          </a:p>
        </p:txBody>
      </p:sp>
      <p:sp>
        <p:nvSpPr>
          <p:cNvPr id="4" name="Rectangle 2"/>
          <p:cNvSpPr txBox="1">
            <a:spLocks noChangeArrowheads="1"/>
          </p:cNvSpPr>
          <p:nvPr/>
        </p:nvSpPr>
        <p:spPr>
          <a:xfrm>
            <a:off x="838200" y="1788662"/>
            <a:ext cx="9248775" cy="40158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Palatino Linotype" panose="02040502050505030304" pitchFamily="18" charset="0"/>
                <a:ea typeface="+mj-ea"/>
                <a:cs typeface="+mj-cs"/>
              </a:defRPr>
            </a:lvl1pPr>
          </a:lstStyle>
          <a:p>
            <a:r>
              <a:rPr lang="en-US" altLang="en-US" sz="2000" b="1" dirty="0">
                <a:solidFill>
                  <a:srgbClr val="002060"/>
                </a:solidFill>
              </a:rPr>
              <a:t>For more information</a:t>
            </a:r>
            <a:br>
              <a:rPr lang="en-US" altLang="en-US" sz="2000" b="1" dirty="0">
                <a:solidFill>
                  <a:schemeClr val="accent2"/>
                </a:solidFill>
              </a:rPr>
            </a:br>
            <a:br>
              <a:rPr lang="en-US" altLang="en-US" sz="2000" b="1" dirty="0">
                <a:solidFill>
                  <a:schemeClr val="accent2"/>
                </a:solidFill>
              </a:rPr>
            </a:br>
            <a:r>
              <a:rPr lang="en-US" altLang="en-US" sz="2000" b="1" dirty="0">
                <a:solidFill>
                  <a:schemeClr val="accent2"/>
                </a:solidFill>
              </a:rPr>
              <a:t>	</a:t>
            </a:r>
            <a:r>
              <a:rPr lang="en-US" altLang="en-US" sz="2000" dirty="0">
                <a:solidFill>
                  <a:srgbClr val="002060"/>
                </a:solidFill>
              </a:rPr>
              <a:t>Public Affairs Office, U.S. Embassy Tirana </a:t>
            </a:r>
            <a:br>
              <a:rPr lang="en-US" altLang="en-US" sz="2000" dirty="0">
                <a:solidFill>
                  <a:srgbClr val="002060"/>
                </a:solidFill>
              </a:rPr>
            </a:br>
            <a:endParaRPr lang="en-US" altLang="en-US" sz="2000" dirty="0">
              <a:solidFill>
                <a:srgbClr val="002060"/>
              </a:solidFill>
            </a:endParaRPr>
          </a:p>
          <a:p>
            <a:r>
              <a:rPr lang="en-US" altLang="en-US" sz="2000" dirty="0">
                <a:solidFill>
                  <a:srgbClr val="002060"/>
                </a:solidFill>
              </a:rPr>
              <a:t>	Tel: 04224-7285</a:t>
            </a:r>
            <a:br>
              <a:rPr lang="en-US" altLang="en-US" sz="2000" dirty="0">
                <a:solidFill>
                  <a:srgbClr val="002060"/>
                </a:solidFill>
              </a:rPr>
            </a:br>
            <a:br>
              <a:rPr lang="en-US" altLang="en-US" sz="2000" dirty="0">
                <a:solidFill>
                  <a:srgbClr val="002060"/>
                </a:solidFill>
              </a:rPr>
            </a:br>
            <a:r>
              <a:rPr lang="en-US" altLang="en-US" sz="2000" dirty="0">
                <a:solidFill>
                  <a:srgbClr val="002060"/>
                </a:solidFill>
              </a:rPr>
              <a:t>	</a:t>
            </a:r>
            <a:r>
              <a:rPr lang="en-US" altLang="en-US" sz="2000" dirty="0">
                <a:solidFill>
                  <a:srgbClr val="002060"/>
                </a:solidFill>
                <a:hlinkClick r:id="rId3"/>
              </a:rPr>
              <a:t>EducationandCultureTirana@America.gov</a:t>
            </a:r>
            <a:endParaRPr lang="en-US" altLang="en-US" sz="2000" dirty="0">
              <a:solidFill>
                <a:srgbClr val="002060"/>
              </a:solidFill>
            </a:endParaRPr>
          </a:p>
          <a:p>
            <a:br>
              <a:rPr lang="en-US" altLang="en-US" sz="2000" dirty="0">
                <a:solidFill>
                  <a:srgbClr val="002060"/>
                </a:solidFill>
              </a:rPr>
            </a:br>
            <a:r>
              <a:rPr lang="en-US" altLang="en-US" sz="2000" dirty="0">
                <a:solidFill>
                  <a:srgbClr val="002060"/>
                </a:solidFill>
              </a:rPr>
              <a:t>	</a:t>
            </a:r>
            <a:r>
              <a:rPr lang="en-US" altLang="en-US" sz="2000" u="sng" dirty="0">
                <a:solidFill>
                  <a:srgbClr val="002060"/>
                </a:solidFill>
              </a:rPr>
              <a:t>http://al.usembassy.gov</a:t>
            </a:r>
            <a:br>
              <a:rPr lang="en-US" altLang="en-US" sz="2000" u="sng" dirty="0">
                <a:solidFill>
                  <a:srgbClr val="002060"/>
                </a:solidFill>
              </a:rPr>
            </a:br>
            <a:br>
              <a:rPr lang="en-US" altLang="en-US" sz="2000" dirty="0">
                <a:solidFill>
                  <a:srgbClr val="002060"/>
                </a:solidFill>
              </a:rPr>
            </a:br>
            <a:r>
              <a:rPr lang="en-US" altLang="en-US" sz="2000" dirty="0">
                <a:solidFill>
                  <a:srgbClr val="002060"/>
                </a:solidFill>
              </a:rPr>
              <a:t>	</a:t>
            </a:r>
            <a:r>
              <a:rPr lang="en-US" altLang="en-US" sz="2000" u="sng" dirty="0">
                <a:solidFill>
                  <a:srgbClr val="002060"/>
                </a:solidFill>
              </a:rPr>
              <a:t>http://www.facebook.com/usembassytirana</a:t>
            </a:r>
            <a:endParaRPr lang="en-US" altLang="en-US" sz="2000" b="1" dirty="0">
              <a:solidFill>
                <a:srgbClr val="002060"/>
              </a:solidFill>
            </a:endParaRPr>
          </a:p>
        </p:txBody>
      </p:sp>
    </p:spTree>
    <p:extLst>
      <p:ext uri="{BB962C8B-B14F-4D97-AF65-F5344CB8AC3E}">
        <p14:creationId xmlns:p14="http://schemas.microsoft.com/office/powerpoint/2010/main" val="2501115462"/>
      </p:ext>
    </p:extLst>
  </p:cSld>
  <p:clrMapOvr>
    <a:masterClrMapping/>
  </p:clrMapOvr>
  <mc:AlternateContent xmlns:mc="http://schemas.openxmlformats.org/markup-compatibility/2006" xmlns:p14="http://schemas.microsoft.com/office/powerpoint/2010/main">
    <mc:Choice Requires="p14">
      <p:transition spd="slow" p14:dur="2000" advTm="11772"/>
    </mc:Choice>
    <mc:Fallback xmlns="">
      <p:transition spd="slow" advTm="1177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APPLICATION DEADLINE</a:t>
            </a:r>
          </a:p>
        </p:txBody>
      </p:sp>
      <p:sp>
        <p:nvSpPr>
          <p:cNvPr id="3" name="Content Placeholder 2"/>
          <p:cNvSpPr>
            <a:spLocks noGrp="1"/>
          </p:cNvSpPr>
          <p:nvPr>
            <p:ph idx="1"/>
          </p:nvPr>
        </p:nvSpPr>
        <p:spPr/>
        <p:txBody>
          <a:bodyPr/>
          <a:lstStyle/>
          <a:p>
            <a:pPr algn="ctr"/>
            <a:endParaRPr lang="en-US" dirty="0"/>
          </a:p>
          <a:p>
            <a:pPr algn="ctr"/>
            <a:endParaRPr lang="en-US" dirty="0"/>
          </a:p>
          <a:p>
            <a:pPr algn="ctr"/>
            <a:r>
              <a:rPr lang="en-US" sz="4400" dirty="0"/>
              <a:t>June 30, 2023</a:t>
            </a:r>
          </a:p>
          <a:p>
            <a:pPr algn="ctr"/>
            <a:r>
              <a:rPr lang="en-US" sz="4400" dirty="0"/>
              <a:t>12:00 midnight</a:t>
            </a:r>
          </a:p>
        </p:txBody>
      </p:sp>
    </p:spTree>
    <p:extLst>
      <p:ext uri="{BB962C8B-B14F-4D97-AF65-F5344CB8AC3E}">
        <p14:creationId xmlns:p14="http://schemas.microsoft.com/office/powerpoint/2010/main" val="281209125"/>
      </p:ext>
    </p:extLst>
  </p:cSld>
  <p:clrMapOvr>
    <a:masterClrMapping/>
  </p:clrMapOvr>
  <mc:AlternateContent xmlns:mc="http://schemas.openxmlformats.org/markup-compatibility/2006" xmlns:p14="http://schemas.microsoft.com/office/powerpoint/2010/main">
    <mc:Choice Requires="p14">
      <p:transition spd="slow" p14:dur="2000" advTm="10114"/>
    </mc:Choice>
    <mc:Fallback xmlns="">
      <p:transition spd="slow" advTm="1011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831849" y="2040341"/>
            <a:ext cx="9720536" cy="3637128"/>
          </a:xfrm>
        </p:spPr>
        <p:txBody>
          <a:bodyPr vert="horz" lIns="91440" tIns="45720" rIns="91440" bIns="45720" rtlCol="0" anchor="t">
            <a:noAutofit/>
          </a:bodyPr>
          <a:lstStyle/>
          <a:p>
            <a:pPr marL="342900" lvl="0" indent="-342900">
              <a:lnSpc>
                <a:spcPct val="150000"/>
              </a:lnSpc>
              <a:buFont typeface="Wingdings" panose="05000000000000000000" pitchFamily="2" charset="2"/>
              <a:buChar char="§"/>
            </a:pPr>
            <a:r>
              <a:rPr lang="en-US" dirty="0">
                <a:solidFill>
                  <a:schemeClr val="accent5">
                    <a:lumMod val="50000"/>
                  </a:schemeClr>
                </a:solidFill>
                <a:cs typeface="Calibri" pitchFamily="34" charset="0"/>
              </a:rPr>
              <a:t>Brings young and mid-career professionals from developing and transitioning countries to the United States </a:t>
            </a:r>
          </a:p>
          <a:p>
            <a:pPr marL="342900" lvl="0" indent="-342900">
              <a:lnSpc>
                <a:spcPct val="150000"/>
              </a:lnSpc>
              <a:buFont typeface="Wingdings" panose="05000000000000000000" pitchFamily="2" charset="2"/>
              <a:buChar char="§"/>
            </a:pPr>
            <a:r>
              <a:rPr lang="en-US" dirty="0">
                <a:solidFill>
                  <a:schemeClr val="accent5">
                    <a:lumMod val="50000"/>
                  </a:schemeClr>
                </a:solidFill>
                <a:cs typeface="Calibri" pitchFamily="34" charset="0"/>
              </a:rPr>
              <a:t>A year of non-degree academic coursework, professional development, and leadership training.</a:t>
            </a:r>
          </a:p>
          <a:p>
            <a:pPr marL="342900" indent="-342900">
              <a:lnSpc>
                <a:spcPct val="150000"/>
              </a:lnSpc>
              <a:buFont typeface="Wingdings" panose="05000000000000000000" pitchFamily="2" charset="2"/>
              <a:buChar char="§"/>
            </a:pPr>
            <a:r>
              <a:rPr lang="en-US" dirty="0">
                <a:solidFill>
                  <a:schemeClr val="accent5">
                    <a:lumMod val="50000"/>
                  </a:schemeClr>
                </a:solidFill>
                <a:latin typeface="Palatino Linotype"/>
                <a:cs typeface="Calibri"/>
              </a:rPr>
              <a:t>Selection is based on  commitment to public service and leadership potential.</a:t>
            </a:r>
          </a:p>
          <a:p>
            <a:pPr>
              <a:lnSpc>
                <a:spcPct val="150000"/>
              </a:lnSpc>
            </a:pPr>
            <a:endParaRPr lang="en-GB" dirty="0">
              <a:solidFill>
                <a:schemeClr val="accent5">
                  <a:lumMod val="50000"/>
                </a:schemeClr>
              </a:solidFill>
            </a:endParaRPr>
          </a:p>
        </p:txBody>
      </p:sp>
      <p:sp>
        <p:nvSpPr>
          <p:cNvPr id="2" name="Rectangle 1"/>
          <p:cNvSpPr/>
          <p:nvPr/>
        </p:nvSpPr>
        <p:spPr>
          <a:xfrm>
            <a:off x="756745" y="722186"/>
            <a:ext cx="5044965" cy="81232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7"/>
          <p:cNvSpPr>
            <a:spLocks noGrp="1"/>
          </p:cNvSpPr>
          <p:nvPr>
            <p:ph type="title"/>
          </p:nvPr>
        </p:nvSpPr>
        <p:spPr>
          <a:xfrm>
            <a:off x="756745" y="722185"/>
            <a:ext cx="5044965" cy="778483"/>
          </a:xfrm>
        </p:spPr>
        <p:txBody>
          <a:bodyPr>
            <a:normAutofit/>
          </a:bodyPr>
          <a:lstStyle/>
          <a:p>
            <a:r>
              <a:rPr lang="en-GB" sz="3600" b="1" dirty="0">
                <a:solidFill>
                  <a:schemeClr val="bg1"/>
                </a:solidFill>
              </a:rPr>
              <a:t>OVERVIEW </a:t>
            </a:r>
          </a:p>
        </p:txBody>
      </p:sp>
    </p:spTree>
    <p:extLst>
      <p:ext uri="{BB962C8B-B14F-4D97-AF65-F5344CB8AC3E}">
        <p14:creationId xmlns:p14="http://schemas.microsoft.com/office/powerpoint/2010/main" val="2100451738"/>
      </p:ext>
    </p:extLst>
  </p:cSld>
  <p:clrMapOvr>
    <a:masterClrMapping/>
  </p:clrMapOvr>
  <mc:AlternateContent xmlns:mc="http://schemas.openxmlformats.org/markup-compatibility/2006" xmlns:p14="http://schemas.microsoft.com/office/powerpoint/2010/main">
    <mc:Choice Requires="p14">
      <p:transition spd="slow" p14:dur="2000" advTm="25931"/>
    </mc:Choice>
    <mc:Fallback xmlns="">
      <p:transition spd="slow" advTm="2593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663541"/>
            <a:ext cx="8414982" cy="783122"/>
          </a:xfrm>
          <a:solidFill>
            <a:srgbClr val="002060"/>
          </a:solidFill>
        </p:spPr>
        <p:txBody>
          <a:bodyPr>
            <a:normAutofit/>
          </a:bodyPr>
          <a:lstStyle/>
          <a:p>
            <a:r>
              <a:rPr lang="en-US" sz="3600" b="1" dirty="0">
                <a:solidFill>
                  <a:schemeClr val="bg1"/>
                </a:solidFill>
              </a:rPr>
              <a:t>HUBERT H. HUMPHREY  PROGRAM</a:t>
            </a:r>
          </a:p>
        </p:txBody>
      </p:sp>
      <p:sp>
        <p:nvSpPr>
          <p:cNvPr id="5" name="Content Placeholder 2"/>
          <p:cNvSpPr>
            <a:spLocks noGrp="1"/>
          </p:cNvSpPr>
          <p:nvPr>
            <p:ph idx="1"/>
          </p:nvPr>
        </p:nvSpPr>
        <p:spPr>
          <a:xfrm>
            <a:off x="838200" y="1825625"/>
            <a:ext cx="10276114" cy="3486604"/>
          </a:xfrm>
        </p:spPr>
        <p:txBody>
          <a:bodyPr vert="horz" lIns="91440" tIns="45720" rIns="91440" bIns="45720" rtlCol="0" anchor="t">
            <a:normAutofit fontScale="92500"/>
          </a:bodyPr>
          <a:lstStyle/>
          <a:p>
            <a:pPr marL="514350" indent="-514350">
              <a:lnSpc>
                <a:spcPct val="150000"/>
              </a:lnSpc>
              <a:buAutoNum type="arabicPeriod"/>
            </a:pPr>
            <a:r>
              <a:rPr lang="en-US" sz="2200" dirty="0">
                <a:solidFill>
                  <a:srgbClr val="002060"/>
                </a:solidFill>
                <a:latin typeface="Palatino Linotype"/>
              </a:rPr>
              <a:t>Program Components</a:t>
            </a:r>
          </a:p>
          <a:p>
            <a:pPr marL="514350" indent="-514350">
              <a:lnSpc>
                <a:spcPct val="150000"/>
              </a:lnSpc>
              <a:buAutoNum type="arabicPeriod"/>
            </a:pPr>
            <a:r>
              <a:rPr lang="en-US" sz="2200" dirty="0">
                <a:solidFill>
                  <a:srgbClr val="002060"/>
                </a:solidFill>
                <a:latin typeface="Palatino Linotype"/>
              </a:rPr>
              <a:t>Fields of Study</a:t>
            </a:r>
            <a:endParaRPr lang="en-US" dirty="0">
              <a:latin typeface="Palatino Linotype"/>
            </a:endParaRPr>
          </a:p>
          <a:p>
            <a:pPr marL="514350" indent="-514350">
              <a:lnSpc>
                <a:spcPct val="150000"/>
              </a:lnSpc>
              <a:buAutoNum type="arabicPeriod"/>
            </a:pPr>
            <a:r>
              <a:rPr lang="en-US" sz="2200" dirty="0">
                <a:solidFill>
                  <a:srgbClr val="002060"/>
                </a:solidFill>
              </a:rPr>
              <a:t>Eligibility Requirements</a:t>
            </a:r>
          </a:p>
          <a:p>
            <a:pPr marL="514350" indent="-514350">
              <a:lnSpc>
                <a:spcPct val="150000"/>
              </a:lnSpc>
              <a:buFontTx/>
              <a:buAutoNum type="arabicPeriod"/>
            </a:pPr>
            <a:r>
              <a:rPr lang="en-US" sz="2200" dirty="0">
                <a:solidFill>
                  <a:srgbClr val="002060"/>
                </a:solidFill>
              </a:rPr>
              <a:t>Selection Process</a:t>
            </a:r>
          </a:p>
          <a:p>
            <a:pPr marL="514350" indent="-514350">
              <a:lnSpc>
                <a:spcPct val="150000"/>
              </a:lnSpc>
              <a:buAutoNum type="arabicPeriod"/>
            </a:pPr>
            <a:r>
              <a:rPr lang="en-US" sz="2200" dirty="0">
                <a:solidFill>
                  <a:srgbClr val="002060"/>
                </a:solidFill>
              </a:rPr>
              <a:t>Required Documents</a:t>
            </a:r>
          </a:p>
          <a:p>
            <a:pPr marL="514350" indent="-514350">
              <a:lnSpc>
                <a:spcPct val="150000"/>
              </a:lnSpc>
              <a:buAutoNum type="arabicPeriod"/>
            </a:pPr>
            <a:r>
              <a:rPr lang="en-US" sz="2200" dirty="0">
                <a:solidFill>
                  <a:srgbClr val="002060"/>
                </a:solidFill>
              </a:rPr>
              <a:t>Financial Package</a:t>
            </a:r>
          </a:p>
        </p:txBody>
      </p:sp>
    </p:spTree>
    <p:extLst>
      <p:ext uri="{BB962C8B-B14F-4D97-AF65-F5344CB8AC3E}">
        <p14:creationId xmlns:p14="http://schemas.microsoft.com/office/powerpoint/2010/main" val="2551536839"/>
      </p:ext>
    </p:extLst>
  </p:cSld>
  <p:clrMapOvr>
    <a:masterClrMapping/>
  </p:clrMapOvr>
  <mc:AlternateContent xmlns:mc="http://schemas.openxmlformats.org/markup-compatibility/2006" xmlns:p14="http://schemas.microsoft.com/office/powerpoint/2010/main">
    <mc:Choice Requires="p14">
      <p:transition spd="slow" p14:dur="2000" advTm="29636"/>
    </mc:Choice>
    <mc:Fallback xmlns="">
      <p:transition spd="slow" advTm="2963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38201" y="573565"/>
            <a:ext cx="7696199" cy="73152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2" name="Title 1"/>
          <p:cNvSpPr>
            <a:spLocks noGrp="1"/>
          </p:cNvSpPr>
          <p:nvPr>
            <p:ph type="title"/>
          </p:nvPr>
        </p:nvSpPr>
        <p:spPr>
          <a:xfrm>
            <a:off x="838201" y="440871"/>
            <a:ext cx="9089570" cy="772774"/>
          </a:xfrm>
        </p:spPr>
        <p:txBody>
          <a:bodyPr>
            <a:normAutofit fontScale="90000"/>
          </a:bodyPr>
          <a:lstStyle/>
          <a:p>
            <a:br>
              <a:rPr lang="en-US" sz="3600" b="1" dirty="0">
                <a:solidFill>
                  <a:schemeClr val="bg1"/>
                </a:solidFill>
              </a:rPr>
            </a:br>
            <a:r>
              <a:rPr lang="en-US" sz="3600" b="1" dirty="0">
                <a:solidFill>
                  <a:schemeClr val="bg1"/>
                </a:solidFill>
              </a:rPr>
              <a:t>FELLOWSHIP COMPONENTS</a:t>
            </a:r>
          </a:p>
        </p:txBody>
      </p:sp>
      <p:sp>
        <p:nvSpPr>
          <p:cNvPr id="3" name="Content Placeholder 2"/>
          <p:cNvSpPr>
            <a:spLocks noGrp="1"/>
          </p:cNvSpPr>
          <p:nvPr>
            <p:ph idx="1"/>
          </p:nvPr>
        </p:nvSpPr>
        <p:spPr>
          <a:xfrm>
            <a:off x="838201" y="1995348"/>
            <a:ext cx="9517116" cy="4098212"/>
          </a:xfrm>
        </p:spPr>
        <p:txBody>
          <a:bodyPr vert="horz" lIns="91440" tIns="45720" rIns="91440" bIns="45720" rtlCol="0" anchor="t">
            <a:noAutofit/>
          </a:bodyPr>
          <a:lstStyle/>
          <a:p>
            <a:pPr marL="285750" lvl="0" indent="-285750">
              <a:lnSpc>
                <a:spcPct val="100000"/>
              </a:lnSpc>
              <a:spcBef>
                <a:spcPts val="200"/>
              </a:spcBef>
              <a:spcAft>
                <a:spcPts val="200"/>
              </a:spcAft>
              <a:buFont typeface="Wingdings" pitchFamily="2" charset="2"/>
              <a:buChar char="§"/>
            </a:pPr>
            <a:r>
              <a:rPr lang="en-US" sz="2200" b="1" dirty="0">
                <a:cs typeface="Calibri" pitchFamily="34" charset="0"/>
              </a:rPr>
              <a:t>Individual Program Plan – </a:t>
            </a:r>
            <a:r>
              <a:rPr lang="en-US" sz="2200" dirty="0">
                <a:cs typeface="Calibri" pitchFamily="34" charset="0"/>
              </a:rPr>
              <a:t>Designed and developed with input from the Program coordinator and mentor </a:t>
            </a:r>
          </a:p>
          <a:p>
            <a:pPr lvl="0">
              <a:lnSpc>
                <a:spcPct val="100000"/>
              </a:lnSpc>
              <a:spcBef>
                <a:spcPts val="200"/>
              </a:spcBef>
              <a:spcAft>
                <a:spcPts val="200"/>
              </a:spcAft>
            </a:pPr>
            <a:endParaRPr lang="en-US" sz="2200" dirty="0">
              <a:cs typeface="Calibri" pitchFamily="34" charset="0"/>
            </a:endParaRPr>
          </a:p>
          <a:p>
            <a:pPr marL="285750" indent="-285750">
              <a:lnSpc>
                <a:spcPct val="100000"/>
              </a:lnSpc>
              <a:spcBef>
                <a:spcPts val="200"/>
              </a:spcBef>
              <a:spcAft>
                <a:spcPts val="200"/>
              </a:spcAft>
              <a:buFont typeface="Wingdings" pitchFamily="2" charset="2"/>
              <a:buChar char="§"/>
            </a:pPr>
            <a:r>
              <a:rPr lang="en-US" sz="2200" b="1" dirty="0">
                <a:latin typeface="Palatino Linotype"/>
                <a:cs typeface="Calibri"/>
              </a:rPr>
              <a:t>Humphrey Seminar – </a:t>
            </a:r>
            <a:r>
              <a:rPr lang="en-US" sz="2200" dirty="0">
                <a:latin typeface="Palatino Linotype"/>
                <a:cs typeface="Calibri"/>
              </a:rPr>
              <a:t>Seminars on global leadership and U.S. culture and society</a:t>
            </a:r>
          </a:p>
          <a:p>
            <a:pPr lvl="0">
              <a:lnSpc>
                <a:spcPct val="100000"/>
              </a:lnSpc>
              <a:spcBef>
                <a:spcPts val="200"/>
              </a:spcBef>
              <a:spcAft>
                <a:spcPts val="200"/>
              </a:spcAft>
            </a:pPr>
            <a:endParaRPr lang="en-US" sz="2200" b="1" dirty="0">
              <a:cs typeface="Calibri" pitchFamily="34" charset="0"/>
            </a:endParaRPr>
          </a:p>
          <a:p>
            <a:pPr marL="285750" lvl="0" indent="-285750">
              <a:lnSpc>
                <a:spcPct val="100000"/>
              </a:lnSpc>
              <a:spcBef>
                <a:spcPts val="200"/>
              </a:spcBef>
              <a:spcAft>
                <a:spcPts val="200"/>
              </a:spcAft>
              <a:buFont typeface="Wingdings" pitchFamily="2" charset="2"/>
              <a:buChar char="§"/>
            </a:pPr>
            <a:r>
              <a:rPr lang="en-US" sz="2200" b="1" dirty="0">
                <a:cs typeface="Calibri" pitchFamily="34" charset="0"/>
              </a:rPr>
              <a:t>Professional Development Activities - </a:t>
            </a:r>
            <a:r>
              <a:rPr lang="en-US" sz="2200" dirty="0">
                <a:cs typeface="Calibri" pitchFamily="34" charset="0"/>
              </a:rPr>
              <a:t>Site visits, conferences, and meetings with U.S. experts </a:t>
            </a:r>
          </a:p>
          <a:p>
            <a:pPr>
              <a:lnSpc>
                <a:spcPct val="100000"/>
              </a:lnSpc>
              <a:spcBef>
                <a:spcPts val="200"/>
              </a:spcBef>
              <a:spcAft>
                <a:spcPts val="200"/>
              </a:spcAft>
            </a:pPr>
            <a:endParaRPr lang="en-US" sz="2200" b="1" dirty="0">
              <a:cs typeface="Calibri" pitchFamily="34" charset="0"/>
            </a:endParaRPr>
          </a:p>
          <a:p>
            <a:pPr marL="285750" indent="-285750">
              <a:lnSpc>
                <a:spcPct val="100000"/>
              </a:lnSpc>
              <a:spcBef>
                <a:spcPts val="200"/>
              </a:spcBef>
              <a:spcAft>
                <a:spcPts val="200"/>
              </a:spcAft>
              <a:buFont typeface="Wingdings" pitchFamily="2" charset="2"/>
              <a:buChar char="§"/>
            </a:pPr>
            <a:r>
              <a:rPr lang="en-US" sz="2200" b="1" dirty="0">
                <a:cs typeface="Calibri" pitchFamily="34" charset="0"/>
              </a:rPr>
              <a:t>Intensive English Language Courses </a:t>
            </a:r>
            <a:r>
              <a:rPr lang="en-US" sz="2200" dirty="0">
                <a:cs typeface="Calibri" pitchFamily="34" charset="0"/>
              </a:rPr>
              <a:t>(only for those with lower English language levels)</a:t>
            </a:r>
          </a:p>
        </p:txBody>
      </p:sp>
    </p:spTree>
    <p:extLst>
      <p:ext uri="{BB962C8B-B14F-4D97-AF65-F5344CB8AC3E}">
        <p14:creationId xmlns:p14="http://schemas.microsoft.com/office/powerpoint/2010/main" val="3764994467"/>
      </p:ext>
    </p:extLst>
  </p:cSld>
  <p:clrMapOvr>
    <a:masterClrMapping/>
  </p:clrMapOvr>
  <mc:AlternateContent xmlns:mc="http://schemas.openxmlformats.org/markup-compatibility/2006" xmlns:p14="http://schemas.microsoft.com/office/powerpoint/2010/main">
    <mc:Choice Requires="p14">
      <p:transition spd="slow" p14:dur="2000" advTm="45473"/>
    </mc:Choice>
    <mc:Fallback xmlns="">
      <p:transition spd="slow" advTm="4547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56745" y="2023089"/>
            <a:ext cx="9736270" cy="3683060"/>
          </a:xfrm>
          <a:prstGeom prst="rect">
            <a:avLst/>
          </a:prstGeom>
        </p:spPr>
        <p:txBody>
          <a:bodyPr wrap="square" anchor="t">
            <a:spAutoFit/>
          </a:bodyPr>
          <a:lstStyle/>
          <a:p>
            <a:pPr marL="285750" lvl="0" indent="-285750">
              <a:spcBef>
                <a:spcPts val="200"/>
              </a:spcBef>
              <a:spcAft>
                <a:spcPts val="200"/>
              </a:spcAft>
              <a:buFont typeface="Wingdings" pitchFamily="2" charset="2"/>
              <a:buChar char="§"/>
            </a:pPr>
            <a:r>
              <a:rPr lang="en-US" sz="2200" b="1" dirty="0">
                <a:solidFill>
                  <a:srgbClr val="002060"/>
                </a:solidFill>
                <a:latin typeface="Palatino Linotype" panose="02040502050505030304" pitchFamily="18" charset="0"/>
                <a:cs typeface="Calibri" pitchFamily="34" charset="0"/>
              </a:rPr>
              <a:t>Professional Affiliation Activities - </a:t>
            </a:r>
            <a:r>
              <a:rPr lang="en-US" sz="2200" dirty="0">
                <a:solidFill>
                  <a:srgbClr val="002060"/>
                </a:solidFill>
                <a:latin typeface="Palatino Linotype" panose="02040502050505030304" pitchFamily="18" charset="0"/>
                <a:cs typeface="Calibri" pitchFamily="34" charset="0"/>
              </a:rPr>
              <a:t>Six-week internship at a professional organization</a:t>
            </a:r>
          </a:p>
          <a:p>
            <a:pPr lvl="0">
              <a:spcBef>
                <a:spcPts val="200"/>
              </a:spcBef>
              <a:spcAft>
                <a:spcPts val="200"/>
              </a:spcAft>
            </a:pPr>
            <a:endParaRPr lang="en-US" sz="2200" dirty="0">
              <a:solidFill>
                <a:srgbClr val="002060"/>
              </a:solidFill>
              <a:latin typeface="Palatino Linotype" panose="02040502050505030304" pitchFamily="18" charset="0"/>
              <a:cs typeface="Calibri" pitchFamily="34" charset="0"/>
            </a:endParaRPr>
          </a:p>
          <a:p>
            <a:pPr marL="285750" indent="-285750">
              <a:spcBef>
                <a:spcPts val="200"/>
              </a:spcBef>
              <a:spcAft>
                <a:spcPts val="200"/>
              </a:spcAft>
              <a:buFont typeface="Wingdings" pitchFamily="2" charset="2"/>
              <a:buChar char="§"/>
            </a:pPr>
            <a:r>
              <a:rPr lang="en-US" sz="2200" b="1" dirty="0">
                <a:solidFill>
                  <a:schemeClr val="accent5">
                    <a:lumMod val="50000"/>
                  </a:schemeClr>
                </a:solidFill>
                <a:latin typeface="Palatino Linotype" panose="02040502050505030304" pitchFamily="18" charset="0"/>
                <a:cs typeface="Calibri" pitchFamily="34" charset="0"/>
              </a:rPr>
              <a:t>The Global Leadership Forum - </a:t>
            </a:r>
            <a:r>
              <a:rPr lang="en-US" sz="2200" dirty="0">
                <a:solidFill>
                  <a:schemeClr val="accent5">
                    <a:lumMod val="50000"/>
                  </a:schemeClr>
                </a:solidFill>
                <a:latin typeface="Palatino Linotype" panose="02040502050505030304" pitchFamily="18" charset="0"/>
                <a:cs typeface="Calibri" pitchFamily="34" charset="0"/>
              </a:rPr>
              <a:t>Three day event for all Humphrey Fellows to meet and make professional contacts at U.S. institutions and attend workshops on global leadership</a:t>
            </a:r>
          </a:p>
          <a:p>
            <a:pPr>
              <a:spcBef>
                <a:spcPts val="200"/>
              </a:spcBef>
              <a:spcAft>
                <a:spcPts val="200"/>
              </a:spcAft>
            </a:pPr>
            <a:endParaRPr lang="en-US" sz="2200" b="1" dirty="0">
              <a:solidFill>
                <a:schemeClr val="accent5">
                  <a:lumMod val="50000"/>
                </a:schemeClr>
              </a:solidFill>
              <a:latin typeface="Palatino Linotype" panose="02040502050505030304" pitchFamily="18" charset="0"/>
              <a:cs typeface="Calibri" pitchFamily="34" charset="0"/>
            </a:endParaRPr>
          </a:p>
          <a:p>
            <a:pPr marL="285750" indent="-285750">
              <a:spcBef>
                <a:spcPts val="200"/>
              </a:spcBef>
              <a:spcAft>
                <a:spcPts val="200"/>
              </a:spcAft>
              <a:buFont typeface="Wingdings" pitchFamily="2" charset="2"/>
              <a:buChar char="§"/>
            </a:pPr>
            <a:r>
              <a:rPr lang="en-US" sz="2200" b="1" dirty="0">
                <a:solidFill>
                  <a:schemeClr val="accent5">
                    <a:lumMod val="50000"/>
                  </a:schemeClr>
                </a:solidFill>
                <a:latin typeface="Palatino Linotype"/>
                <a:cs typeface="Calibri"/>
              </a:rPr>
              <a:t>Enhancement workshops - </a:t>
            </a:r>
            <a:r>
              <a:rPr lang="en-US" sz="2200" dirty="0">
                <a:solidFill>
                  <a:schemeClr val="accent5">
                    <a:lumMod val="50000"/>
                  </a:schemeClr>
                </a:solidFill>
                <a:latin typeface="Palatino Linotype"/>
                <a:cs typeface="Calibri"/>
              </a:rPr>
              <a:t>Regional meetings for cross-disciplinary and multi-regional exchanges among Fellows and their U.S. professional counterparts</a:t>
            </a:r>
          </a:p>
        </p:txBody>
      </p:sp>
      <p:sp>
        <p:nvSpPr>
          <p:cNvPr id="7" name="Rectangle 6"/>
          <p:cNvSpPr/>
          <p:nvPr/>
        </p:nvSpPr>
        <p:spPr>
          <a:xfrm>
            <a:off x="756745" y="722186"/>
            <a:ext cx="7404616" cy="81232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4" name="Title 1"/>
          <p:cNvSpPr>
            <a:spLocks noGrp="1"/>
          </p:cNvSpPr>
          <p:nvPr>
            <p:ph type="title"/>
          </p:nvPr>
        </p:nvSpPr>
        <p:spPr>
          <a:xfrm>
            <a:off x="756745" y="722186"/>
            <a:ext cx="7404616" cy="863374"/>
          </a:xfrm>
        </p:spPr>
        <p:txBody>
          <a:bodyPr>
            <a:noAutofit/>
          </a:bodyPr>
          <a:lstStyle/>
          <a:p>
            <a:r>
              <a:rPr lang="en-US" sz="3600" b="1" dirty="0">
                <a:solidFill>
                  <a:schemeClr val="bg1"/>
                </a:solidFill>
              </a:rPr>
              <a:t>FELLOWSHIP COMPONENTS</a:t>
            </a:r>
          </a:p>
        </p:txBody>
      </p:sp>
    </p:spTree>
    <p:extLst>
      <p:ext uri="{BB962C8B-B14F-4D97-AF65-F5344CB8AC3E}">
        <p14:creationId xmlns:p14="http://schemas.microsoft.com/office/powerpoint/2010/main" val="2878848799"/>
      </p:ext>
    </p:extLst>
  </p:cSld>
  <p:clrMapOvr>
    <a:masterClrMapping/>
  </p:clrMapOvr>
  <mc:AlternateContent xmlns:mc="http://schemas.openxmlformats.org/markup-compatibility/2006" xmlns:p14="http://schemas.microsoft.com/office/powerpoint/2010/main">
    <mc:Choice Requires="p14">
      <p:transition spd="slow" p14:dur="2000" advTm="12927"/>
    </mc:Choice>
    <mc:Fallback xmlns="">
      <p:transition spd="slow" advTm="1292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365126"/>
            <a:ext cx="9302087" cy="857620"/>
          </a:xfrm>
          <a:solidFill>
            <a:srgbClr val="002060"/>
          </a:solidFill>
          <a:ln>
            <a:solidFill>
              <a:srgbClr val="002060"/>
            </a:solidFill>
          </a:ln>
        </p:spPr>
        <p:txBody>
          <a:bodyPr>
            <a:normAutofit/>
          </a:bodyPr>
          <a:lstStyle/>
          <a:p>
            <a:r>
              <a:rPr lang="en-US" sz="3600" b="1" dirty="0">
                <a:solidFill>
                  <a:schemeClr val="bg1"/>
                </a:solidFill>
              </a:rPr>
              <a:t>FIELDS OF STUDY</a:t>
            </a:r>
          </a:p>
        </p:txBody>
      </p:sp>
      <p:sp>
        <p:nvSpPr>
          <p:cNvPr id="4" name="Content Placeholder 3"/>
          <p:cNvSpPr>
            <a:spLocks noGrp="1"/>
          </p:cNvSpPr>
          <p:nvPr>
            <p:ph sz="half" idx="1"/>
          </p:nvPr>
        </p:nvSpPr>
        <p:spPr>
          <a:xfrm>
            <a:off x="6139503" y="4042836"/>
            <a:ext cx="4933950" cy="1744781"/>
          </a:xfrm>
        </p:spPr>
        <p:txBody>
          <a:bodyPr>
            <a:noAutofit/>
          </a:bodyPr>
          <a:lstStyle/>
          <a:p>
            <a:pPr lvl="0">
              <a:lnSpc>
                <a:spcPct val="100000"/>
              </a:lnSpc>
              <a:spcBef>
                <a:spcPts val="0"/>
              </a:spcBef>
            </a:pPr>
            <a:r>
              <a:rPr lang="en-US" b="1" dirty="0">
                <a:cs typeface="Calibri" pitchFamily="34" charset="0"/>
              </a:rPr>
              <a:t>Thriving Communities</a:t>
            </a:r>
          </a:p>
          <a:p>
            <a:pPr marL="285750" indent="-285750">
              <a:lnSpc>
                <a:spcPct val="100000"/>
              </a:lnSpc>
              <a:spcBef>
                <a:spcPts val="0"/>
              </a:spcBef>
              <a:buFont typeface="Wingdings" pitchFamily="2" charset="2"/>
              <a:buChar char="§"/>
            </a:pPr>
            <a:r>
              <a:rPr lang="en-US" dirty="0">
                <a:cs typeface="Calibri" pitchFamily="34" charset="0"/>
              </a:rPr>
              <a:t>Public Health &amp; Policy Management</a:t>
            </a:r>
          </a:p>
          <a:p>
            <a:pPr marL="285750" indent="-285750">
              <a:lnSpc>
                <a:spcPct val="100000"/>
              </a:lnSpc>
              <a:spcBef>
                <a:spcPts val="0"/>
              </a:spcBef>
              <a:buFont typeface="Wingdings" pitchFamily="2" charset="2"/>
              <a:buChar char="§"/>
            </a:pPr>
            <a:r>
              <a:rPr lang="en-US" dirty="0">
                <a:cs typeface="Calibri" pitchFamily="34" charset="0"/>
              </a:rPr>
              <a:t>Substance Abuse Education, Treatment and Prevention</a:t>
            </a:r>
          </a:p>
          <a:p>
            <a:pPr marL="285750" indent="-285750">
              <a:lnSpc>
                <a:spcPct val="100000"/>
              </a:lnSpc>
              <a:spcBef>
                <a:spcPts val="0"/>
              </a:spcBef>
              <a:buFont typeface="Wingdings" pitchFamily="2" charset="2"/>
              <a:buChar char="§"/>
            </a:pPr>
            <a:r>
              <a:rPr lang="en-US" dirty="0">
                <a:cs typeface="Calibri" pitchFamily="34" charset="0"/>
              </a:rPr>
              <a:t>Educational Administration, Planning and Policy</a:t>
            </a:r>
          </a:p>
          <a:p>
            <a:pPr>
              <a:lnSpc>
                <a:spcPct val="100000"/>
              </a:lnSpc>
              <a:spcBef>
                <a:spcPts val="0"/>
              </a:spcBef>
            </a:pPr>
            <a:endParaRPr lang="en-US" dirty="0"/>
          </a:p>
        </p:txBody>
      </p:sp>
      <p:sp>
        <p:nvSpPr>
          <p:cNvPr id="5" name="Content Placeholder 4"/>
          <p:cNvSpPr>
            <a:spLocks noGrp="1"/>
          </p:cNvSpPr>
          <p:nvPr>
            <p:ph sz="half" idx="14"/>
          </p:nvPr>
        </p:nvSpPr>
        <p:spPr>
          <a:xfrm>
            <a:off x="838200" y="4042836"/>
            <a:ext cx="5172075" cy="1908553"/>
          </a:xfrm>
        </p:spPr>
        <p:txBody>
          <a:bodyPr>
            <a:noAutofit/>
          </a:bodyPr>
          <a:lstStyle/>
          <a:p>
            <a:pPr lvl="0">
              <a:lnSpc>
                <a:spcPct val="100000"/>
              </a:lnSpc>
              <a:spcBef>
                <a:spcPts val="0"/>
              </a:spcBef>
            </a:pPr>
            <a:r>
              <a:rPr lang="en-US" b="1" dirty="0">
                <a:cs typeface="Calibri" pitchFamily="34" charset="0"/>
              </a:rPr>
              <a:t>Sustainable Lands</a:t>
            </a:r>
          </a:p>
          <a:p>
            <a:pPr marL="285750" indent="-285750">
              <a:lnSpc>
                <a:spcPct val="100000"/>
              </a:lnSpc>
              <a:spcBef>
                <a:spcPts val="0"/>
              </a:spcBef>
              <a:buFont typeface="Wingdings" pitchFamily="2" charset="2"/>
              <a:buChar char="§"/>
            </a:pPr>
            <a:r>
              <a:rPr lang="en-US" dirty="0">
                <a:cs typeface="Calibri" pitchFamily="34" charset="0"/>
              </a:rPr>
              <a:t>Agricultural and Rural Development</a:t>
            </a:r>
          </a:p>
          <a:p>
            <a:pPr marL="285750" indent="-285750">
              <a:lnSpc>
                <a:spcPct val="100000"/>
              </a:lnSpc>
              <a:spcBef>
                <a:spcPts val="0"/>
              </a:spcBef>
              <a:buFont typeface="Wingdings" pitchFamily="2" charset="2"/>
              <a:buChar char="§"/>
            </a:pPr>
            <a:r>
              <a:rPr lang="en-US" dirty="0">
                <a:cs typeface="Calibri" pitchFamily="34" charset="0"/>
              </a:rPr>
              <a:t>Natural Resources</a:t>
            </a:r>
          </a:p>
          <a:p>
            <a:pPr marL="285750" indent="-285750">
              <a:lnSpc>
                <a:spcPct val="100000"/>
              </a:lnSpc>
              <a:spcBef>
                <a:spcPts val="0"/>
              </a:spcBef>
              <a:buFont typeface="Wingdings" pitchFamily="2" charset="2"/>
              <a:buChar char="§"/>
            </a:pPr>
            <a:r>
              <a:rPr lang="en-US" dirty="0">
                <a:cs typeface="Calibri" pitchFamily="34" charset="0"/>
              </a:rPr>
              <a:t>Environmental Policy &amp; Climate Change</a:t>
            </a:r>
          </a:p>
          <a:p>
            <a:pPr marL="285750" indent="-285750">
              <a:lnSpc>
                <a:spcPct val="100000"/>
              </a:lnSpc>
              <a:spcBef>
                <a:spcPts val="0"/>
              </a:spcBef>
              <a:buFont typeface="Wingdings" pitchFamily="2" charset="2"/>
              <a:buChar char="§"/>
            </a:pPr>
            <a:r>
              <a:rPr lang="en-US" dirty="0">
                <a:cs typeface="Calibri" pitchFamily="34" charset="0"/>
              </a:rPr>
              <a:t>Urban &amp; Regional Planning</a:t>
            </a:r>
          </a:p>
          <a:p>
            <a:pPr>
              <a:lnSpc>
                <a:spcPct val="100000"/>
              </a:lnSpc>
              <a:spcBef>
                <a:spcPts val="0"/>
              </a:spcBef>
            </a:pPr>
            <a:endParaRPr lang="en-US" dirty="0">
              <a:cs typeface="Calibri" pitchFamily="34" charset="0"/>
            </a:endParaRPr>
          </a:p>
          <a:p>
            <a:pPr>
              <a:lnSpc>
                <a:spcPct val="100000"/>
              </a:lnSpc>
              <a:spcBef>
                <a:spcPts val="0"/>
              </a:spcBef>
            </a:pPr>
            <a:endParaRPr lang="en-US" dirty="0"/>
          </a:p>
        </p:txBody>
      </p:sp>
      <p:sp>
        <p:nvSpPr>
          <p:cNvPr id="7" name="Rectangle 6"/>
          <p:cNvSpPr/>
          <p:nvPr/>
        </p:nvSpPr>
        <p:spPr>
          <a:xfrm>
            <a:off x="838200" y="1623783"/>
            <a:ext cx="4467225" cy="1477328"/>
          </a:xfrm>
          <a:prstGeom prst="rect">
            <a:avLst/>
          </a:prstGeom>
        </p:spPr>
        <p:txBody>
          <a:bodyPr wrap="square">
            <a:spAutoFit/>
          </a:bodyPr>
          <a:lstStyle/>
          <a:p>
            <a:pPr lvl="0"/>
            <a:r>
              <a:rPr lang="en-US" b="1" dirty="0">
                <a:solidFill>
                  <a:schemeClr val="accent5">
                    <a:lumMod val="50000"/>
                  </a:schemeClr>
                </a:solidFill>
                <a:latin typeface="Palatino Linotype" panose="02040502050505030304" pitchFamily="18" charset="0"/>
                <a:cs typeface="Calibri" pitchFamily="34" charset="0"/>
              </a:rPr>
              <a:t>Human and Institutional Capacity</a:t>
            </a:r>
            <a:endParaRPr lang="en-US" dirty="0">
              <a:solidFill>
                <a:schemeClr val="accent5">
                  <a:lumMod val="50000"/>
                </a:schemeClr>
              </a:solidFill>
              <a:latin typeface="Palatino Linotype" panose="02040502050505030304" pitchFamily="18" charset="0"/>
              <a:cs typeface="Calibri" pitchFamily="34" charset="0"/>
            </a:endParaRP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Economic Development</a:t>
            </a: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Finance &amp; Banking</a:t>
            </a: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Public Policy &amp; Public Administration</a:t>
            </a: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Technology Policy and Management</a:t>
            </a:r>
          </a:p>
        </p:txBody>
      </p:sp>
      <p:sp>
        <p:nvSpPr>
          <p:cNvPr id="8" name="Rectangle 7"/>
          <p:cNvSpPr/>
          <p:nvPr/>
        </p:nvSpPr>
        <p:spPr>
          <a:xfrm>
            <a:off x="6143624" y="1623783"/>
            <a:ext cx="5334143" cy="923330"/>
          </a:xfrm>
          <a:prstGeom prst="rect">
            <a:avLst/>
          </a:prstGeom>
        </p:spPr>
        <p:txBody>
          <a:bodyPr wrap="square">
            <a:spAutoFit/>
          </a:bodyPr>
          <a:lstStyle/>
          <a:p>
            <a:pPr lvl="0"/>
            <a:r>
              <a:rPr lang="en-US" b="1" dirty="0">
                <a:solidFill>
                  <a:schemeClr val="accent5">
                    <a:lumMod val="50000"/>
                  </a:schemeClr>
                </a:solidFill>
                <a:latin typeface="Palatino Linotype" panose="02040502050505030304" pitchFamily="18" charset="0"/>
                <a:cs typeface="Calibri" pitchFamily="34" charset="0"/>
              </a:rPr>
              <a:t>Rights and Freedoms</a:t>
            </a: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Communications/Journalism</a:t>
            </a:r>
          </a:p>
          <a:p>
            <a:pPr marL="285750" indent="-285750">
              <a:buFont typeface="Wingdings" pitchFamily="2" charset="2"/>
              <a:buChar char="§"/>
            </a:pPr>
            <a:r>
              <a:rPr lang="en-US" dirty="0">
                <a:solidFill>
                  <a:schemeClr val="accent5">
                    <a:lumMod val="50000"/>
                  </a:schemeClr>
                </a:solidFill>
                <a:latin typeface="Palatino Linotype" panose="02040502050505030304" pitchFamily="18" charset="0"/>
                <a:cs typeface="Calibri" pitchFamily="34" charset="0"/>
              </a:rPr>
              <a:t>Law &amp; Human Rights</a:t>
            </a:r>
          </a:p>
        </p:txBody>
      </p:sp>
      <p:sp>
        <p:nvSpPr>
          <p:cNvPr id="9" name="Text Placeholder 2"/>
          <p:cNvSpPr txBox="1">
            <a:spLocks/>
          </p:cNvSpPr>
          <p:nvPr/>
        </p:nvSpPr>
        <p:spPr>
          <a:xfrm>
            <a:off x="904875" y="1386680"/>
            <a:ext cx="5157787" cy="47420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Tx/>
              <a:buNone/>
              <a:defRPr sz="1800" kern="1200">
                <a:solidFill>
                  <a:schemeClr val="accent5">
                    <a:lumMod val="50000"/>
                  </a:schemeClr>
                </a:solidFill>
                <a:latin typeface="Palatino Linotype" panose="0204050205050503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5">
                    <a:lumMod val="50000"/>
                  </a:schemeClr>
                </a:solidFill>
                <a:latin typeface="Palatino Linotype" panose="0204050205050503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5">
                    <a:lumMod val="50000"/>
                  </a:schemeClr>
                </a:solidFill>
                <a:latin typeface="Palatino Linotype" panose="0204050205050503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Palatino Linotype" panose="0204050205050503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5">
                    <a:lumMod val="50000"/>
                  </a:schemeClr>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 </a:t>
            </a:r>
          </a:p>
        </p:txBody>
      </p:sp>
    </p:spTree>
    <p:extLst>
      <p:ext uri="{BB962C8B-B14F-4D97-AF65-F5344CB8AC3E}">
        <p14:creationId xmlns:p14="http://schemas.microsoft.com/office/powerpoint/2010/main" val="2858654398"/>
      </p:ext>
    </p:extLst>
  </p:cSld>
  <p:clrMapOvr>
    <a:masterClrMapping/>
  </p:clrMapOvr>
  <mc:AlternateContent xmlns:mc="http://schemas.openxmlformats.org/markup-compatibility/2006" xmlns:p14="http://schemas.microsoft.com/office/powerpoint/2010/main">
    <mc:Choice Requires="p14">
      <p:transition spd="slow" p14:dur="2000" advTm="48089"/>
    </mc:Choice>
    <mc:Fallback xmlns="">
      <p:transition spd="slow" advTm="4808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95785"/>
            <a:ext cx="8563520" cy="832514"/>
          </a:xfrm>
          <a:solidFill>
            <a:srgbClr val="002060"/>
          </a:solidFill>
        </p:spPr>
        <p:txBody>
          <a:bodyPr>
            <a:noAutofit/>
          </a:bodyPr>
          <a:lstStyle/>
          <a:p>
            <a:pPr>
              <a:lnSpc>
                <a:spcPct val="150000"/>
              </a:lnSpc>
            </a:pPr>
            <a:br>
              <a:rPr lang="en-US" sz="3600" b="1" dirty="0">
                <a:solidFill>
                  <a:schemeClr val="bg1"/>
                </a:solidFill>
              </a:rPr>
            </a:br>
            <a:r>
              <a:rPr lang="en-US" sz="3600" b="1" dirty="0">
                <a:solidFill>
                  <a:schemeClr val="bg1"/>
                </a:solidFill>
              </a:rPr>
              <a:t>ELIGIBILITY REQUIREMENTS </a:t>
            </a:r>
            <a:br>
              <a:rPr lang="en-US" sz="3600" b="1" dirty="0">
                <a:solidFill>
                  <a:schemeClr val="bg1"/>
                </a:solidFill>
              </a:rPr>
            </a:br>
            <a:endParaRPr lang="en-US" sz="3600" b="1" dirty="0">
              <a:solidFill>
                <a:schemeClr val="bg1"/>
              </a:solidFill>
            </a:endParaRPr>
          </a:p>
        </p:txBody>
      </p:sp>
      <p:sp>
        <p:nvSpPr>
          <p:cNvPr id="4" name="Content Placeholder 3"/>
          <p:cNvSpPr>
            <a:spLocks noGrp="1"/>
          </p:cNvSpPr>
          <p:nvPr>
            <p:ph sz="half" idx="2"/>
          </p:nvPr>
        </p:nvSpPr>
        <p:spPr>
          <a:xfrm>
            <a:off x="839788" y="1837757"/>
            <a:ext cx="5157787" cy="4189862"/>
          </a:xfrm>
        </p:spPr>
        <p:txBody>
          <a:bodyPr>
            <a:noAutofit/>
          </a:bodyPr>
          <a:lstStyle/>
          <a:p>
            <a:pPr fontAlgn="base">
              <a:lnSpc>
                <a:spcPct val="150000"/>
              </a:lnSpc>
            </a:pPr>
            <a:r>
              <a:rPr lang="en-US" sz="2000" dirty="0">
                <a:solidFill>
                  <a:schemeClr val="accent5">
                    <a:lumMod val="50000"/>
                  </a:schemeClr>
                </a:solidFill>
              </a:rPr>
              <a:t>Citizen of the Republic of Albania.</a:t>
            </a:r>
          </a:p>
          <a:p>
            <a:pPr fontAlgn="base">
              <a:lnSpc>
                <a:spcPct val="150000"/>
              </a:lnSpc>
            </a:pPr>
            <a:r>
              <a:rPr lang="en-US" sz="2000" dirty="0">
                <a:solidFill>
                  <a:schemeClr val="accent5">
                    <a:lumMod val="50000"/>
                  </a:schemeClr>
                </a:solidFill>
              </a:rPr>
              <a:t>Employed in Albania</a:t>
            </a:r>
          </a:p>
          <a:p>
            <a:pPr fontAlgn="base">
              <a:lnSpc>
                <a:spcPct val="150000"/>
              </a:lnSpc>
            </a:pPr>
            <a:r>
              <a:rPr lang="en-US" sz="2000" dirty="0">
                <a:solidFill>
                  <a:schemeClr val="accent5">
                    <a:lumMod val="50000"/>
                  </a:schemeClr>
                </a:solidFill>
              </a:rPr>
              <a:t>Have a university degree at least four years full-time study (or three + one, three + two in the Bologna system).</a:t>
            </a:r>
          </a:p>
          <a:p>
            <a:pPr fontAlgn="base">
              <a:lnSpc>
                <a:spcPct val="150000"/>
              </a:lnSpc>
            </a:pPr>
            <a:r>
              <a:rPr lang="en-US" sz="2000" dirty="0">
                <a:solidFill>
                  <a:schemeClr val="accent5">
                    <a:lumMod val="50000"/>
                  </a:schemeClr>
                </a:solidFill>
              </a:rPr>
              <a:t>Have a minimum of five years full-time professional experience in the relevant field of study.</a:t>
            </a:r>
          </a:p>
          <a:p>
            <a:pPr marL="0" indent="0">
              <a:lnSpc>
                <a:spcPct val="150000"/>
              </a:lnSpc>
              <a:buNone/>
            </a:pPr>
            <a:endParaRPr lang="en-US" sz="2000" dirty="0">
              <a:solidFill>
                <a:schemeClr val="accent5">
                  <a:lumMod val="50000"/>
                </a:schemeClr>
              </a:solidFill>
            </a:endParaRPr>
          </a:p>
        </p:txBody>
      </p:sp>
      <p:sp>
        <p:nvSpPr>
          <p:cNvPr id="6" name="Content Placeholder 5"/>
          <p:cNvSpPr>
            <a:spLocks noGrp="1"/>
          </p:cNvSpPr>
          <p:nvPr>
            <p:ph sz="quarter" idx="4"/>
          </p:nvPr>
        </p:nvSpPr>
        <p:spPr>
          <a:xfrm>
            <a:off x="6417860" y="1837757"/>
            <a:ext cx="5029200" cy="3843977"/>
          </a:xfrm>
        </p:spPr>
        <p:txBody>
          <a:bodyPr>
            <a:normAutofit fontScale="92500" lnSpcReduction="10000"/>
          </a:bodyPr>
          <a:lstStyle/>
          <a:p>
            <a:pPr fontAlgn="base">
              <a:lnSpc>
                <a:spcPct val="150000"/>
              </a:lnSpc>
            </a:pPr>
            <a:r>
              <a:rPr lang="en-US" sz="2000" dirty="0">
                <a:solidFill>
                  <a:schemeClr val="accent5">
                    <a:lumMod val="50000"/>
                  </a:schemeClr>
                </a:solidFill>
              </a:rPr>
              <a:t>Be proficient in oral and written English (minimum of 82 pts IBT for TOEFL and a score range of 6.0-7.0 for IELTS) by September 1, 2023</a:t>
            </a:r>
          </a:p>
          <a:p>
            <a:pPr fontAlgn="base">
              <a:lnSpc>
                <a:spcPct val="150000"/>
              </a:lnSpc>
            </a:pPr>
            <a:r>
              <a:rPr lang="en-US" sz="2000" dirty="0">
                <a:solidFill>
                  <a:schemeClr val="accent5">
                    <a:lumMod val="50000"/>
                  </a:schemeClr>
                </a:solidFill>
              </a:rPr>
              <a:t>Demonstrate leadership qualities and commitment to public services</a:t>
            </a:r>
          </a:p>
          <a:p>
            <a:pPr fontAlgn="base">
              <a:lnSpc>
                <a:spcPct val="150000"/>
              </a:lnSpc>
            </a:pPr>
            <a:r>
              <a:rPr lang="en-US" sz="2000" dirty="0">
                <a:solidFill>
                  <a:schemeClr val="accent5">
                    <a:lumMod val="50000"/>
                  </a:schemeClr>
                </a:solidFill>
              </a:rPr>
              <a:t>Be eligible for a J-1 visa</a:t>
            </a:r>
          </a:p>
          <a:p>
            <a:pPr fontAlgn="base">
              <a:lnSpc>
                <a:spcPct val="150000"/>
              </a:lnSpc>
            </a:pPr>
            <a:r>
              <a:rPr lang="en-US" sz="2000" dirty="0">
                <a:solidFill>
                  <a:schemeClr val="accent5">
                    <a:lumMod val="50000"/>
                  </a:schemeClr>
                </a:solidFill>
              </a:rPr>
              <a:t>Receive a satisfactory medical clearance.</a:t>
            </a:r>
          </a:p>
          <a:p>
            <a:pPr>
              <a:lnSpc>
                <a:spcPct val="150000"/>
              </a:lnSpc>
            </a:pPr>
            <a:endParaRPr lang="en-US" sz="2000" dirty="0">
              <a:solidFill>
                <a:schemeClr val="accent5">
                  <a:lumMod val="50000"/>
                </a:schemeClr>
              </a:solidFill>
            </a:endParaRPr>
          </a:p>
          <a:p>
            <a:pPr marL="0" indent="0">
              <a:lnSpc>
                <a:spcPct val="150000"/>
              </a:lnSpc>
              <a:buNone/>
            </a:pPr>
            <a:endParaRPr lang="en-US" sz="2000" dirty="0">
              <a:solidFill>
                <a:schemeClr val="accent5">
                  <a:lumMod val="50000"/>
                </a:schemeClr>
              </a:solidFill>
            </a:endParaRPr>
          </a:p>
        </p:txBody>
      </p:sp>
    </p:spTree>
    <p:extLst>
      <p:ext uri="{BB962C8B-B14F-4D97-AF65-F5344CB8AC3E}">
        <p14:creationId xmlns:p14="http://schemas.microsoft.com/office/powerpoint/2010/main" val="656226585"/>
      </p:ext>
    </p:extLst>
  </p:cSld>
  <p:clrMapOvr>
    <a:masterClrMapping/>
  </p:clrMapOvr>
  <mc:AlternateContent xmlns:mc="http://schemas.openxmlformats.org/markup-compatibility/2006" xmlns:p14="http://schemas.microsoft.com/office/powerpoint/2010/main">
    <mc:Choice Requires="p14">
      <p:transition spd="slow" p14:dur="2000" advTm="89213"/>
    </mc:Choice>
    <mc:Fallback xmlns="">
      <p:transition spd="slow" advTm="8921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34997" y="452063"/>
            <a:ext cx="6105542" cy="696441"/>
          </a:xfrm>
          <a:solidFill>
            <a:srgbClr val="002060"/>
          </a:solidFill>
        </p:spPr>
        <p:txBody>
          <a:bodyPr>
            <a:noAutofit/>
          </a:bodyPr>
          <a:lstStyle/>
          <a:p>
            <a:r>
              <a:rPr lang="en-US" sz="3600" b="1" dirty="0">
                <a:solidFill>
                  <a:schemeClr val="bg1"/>
                </a:solidFill>
              </a:rPr>
              <a:t>APPLICATION PROCESS</a:t>
            </a:r>
          </a:p>
        </p:txBody>
      </p:sp>
      <p:sp>
        <p:nvSpPr>
          <p:cNvPr id="5" name="Content Placeholder 2"/>
          <p:cNvSpPr>
            <a:spLocks noGrp="1"/>
          </p:cNvSpPr>
          <p:nvPr>
            <p:ph idx="1"/>
          </p:nvPr>
        </p:nvSpPr>
        <p:spPr>
          <a:xfrm>
            <a:off x="1034997" y="1605704"/>
            <a:ext cx="9163051" cy="4613491"/>
          </a:xfrm>
        </p:spPr>
        <p:txBody>
          <a:bodyPr>
            <a:noAutofit/>
          </a:bodyPr>
          <a:lstStyle/>
          <a:p>
            <a:pPr marL="457200" indent="-457200">
              <a:lnSpc>
                <a:spcPct val="150000"/>
              </a:lnSpc>
              <a:buFont typeface="Wingdings" panose="05000000000000000000" pitchFamily="2" charset="2"/>
              <a:buChar char="§"/>
            </a:pPr>
            <a:r>
              <a:rPr lang="en-US" altLang="en-US" sz="2800" b="1" dirty="0">
                <a:solidFill>
                  <a:srgbClr val="002060"/>
                </a:solidFill>
              </a:rPr>
              <a:t>Applicants </a:t>
            </a:r>
            <a:r>
              <a:rPr lang="en-US" altLang="en-US" sz="2800" dirty="0">
                <a:solidFill>
                  <a:srgbClr val="002060"/>
                </a:solidFill>
              </a:rPr>
              <a:t>Complete/Submit Applications</a:t>
            </a:r>
          </a:p>
          <a:p>
            <a:pPr marL="457200" indent="-457200">
              <a:lnSpc>
                <a:spcPct val="150000"/>
              </a:lnSpc>
              <a:buFont typeface="Wingdings" panose="05000000000000000000" pitchFamily="2" charset="2"/>
              <a:buChar char="§"/>
            </a:pPr>
            <a:r>
              <a:rPr lang="en-US" altLang="en-US" sz="2800" b="1" dirty="0">
                <a:solidFill>
                  <a:srgbClr val="002060"/>
                </a:solidFill>
              </a:rPr>
              <a:t>U.S. Embassy Staff </a:t>
            </a:r>
            <a:r>
              <a:rPr lang="en-US" altLang="en-US" sz="2800" dirty="0">
                <a:solidFill>
                  <a:srgbClr val="002060"/>
                </a:solidFill>
              </a:rPr>
              <a:t>screen applications</a:t>
            </a:r>
          </a:p>
          <a:p>
            <a:pPr marL="457200" indent="-457200">
              <a:lnSpc>
                <a:spcPct val="150000"/>
              </a:lnSpc>
              <a:buFont typeface="Wingdings" panose="05000000000000000000" pitchFamily="2" charset="2"/>
              <a:buChar char="§"/>
            </a:pPr>
            <a:r>
              <a:rPr lang="en-US" altLang="en-US" sz="2800" b="1" dirty="0">
                <a:solidFill>
                  <a:srgbClr val="002060"/>
                </a:solidFill>
              </a:rPr>
              <a:t>U.S. Embassy Staff </a:t>
            </a:r>
            <a:r>
              <a:rPr lang="en-US" altLang="en-US" sz="2800" dirty="0">
                <a:solidFill>
                  <a:srgbClr val="002060"/>
                </a:solidFill>
              </a:rPr>
              <a:t>interviews selected applicants</a:t>
            </a:r>
          </a:p>
          <a:p>
            <a:pPr marL="457200" indent="-457200">
              <a:lnSpc>
                <a:spcPct val="150000"/>
              </a:lnSpc>
              <a:buFont typeface="Wingdings" panose="05000000000000000000" pitchFamily="2" charset="2"/>
              <a:buChar char="§"/>
            </a:pPr>
            <a:r>
              <a:rPr lang="en-US" altLang="en-US" sz="2800" b="1" dirty="0">
                <a:solidFill>
                  <a:srgbClr val="002060"/>
                </a:solidFill>
              </a:rPr>
              <a:t>Applicants </a:t>
            </a:r>
            <a:r>
              <a:rPr lang="en-US" altLang="en-US" sz="2800" dirty="0">
                <a:solidFill>
                  <a:srgbClr val="002060"/>
                </a:solidFill>
              </a:rPr>
              <a:t>take official TOEFL test (as required)</a:t>
            </a:r>
          </a:p>
          <a:p>
            <a:pPr marL="457200" indent="-457200">
              <a:lnSpc>
                <a:spcPct val="150000"/>
              </a:lnSpc>
              <a:buFont typeface="Wingdings" panose="05000000000000000000" pitchFamily="2" charset="2"/>
              <a:buChar char="§"/>
            </a:pPr>
            <a:r>
              <a:rPr lang="en-US" altLang="en-US" sz="2800" b="1" dirty="0">
                <a:solidFill>
                  <a:srgbClr val="002060"/>
                </a:solidFill>
              </a:rPr>
              <a:t>Fulbright Scholarship Board </a:t>
            </a:r>
            <a:r>
              <a:rPr lang="en-US" altLang="en-US" sz="2800" dirty="0">
                <a:solidFill>
                  <a:srgbClr val="002060"/>
                </a:solidFill>
              </a:rPr>
              <a:t>makes final decision</a:t>
            </a:r>
          </a:p>
          <a:p>
            <a:pPr>
              <a:lnSpc>
                <a:spcPct val="150000"/>
              </a:lnSpc>
            </a:pPr>
            <a:endParaRPr lang="en-US" sz="2800" dirty="0"/>
          </a:p>
        </p:txBody>
      </p:sp>
    </p:spTree>
    <p:extLst>
      <p:ext uri="{BB962C8B-B14F-4D97-AF65-F5344CB8AC3E}">
        <p14:creationId xmlns:p14="http://schemas.microsoft.com/office/powerpoint/2010/main" val="2837651007"/>
      </p:ext>
    </p:extLst>
  </p:cSld>
  <p:clrMapOvr>
    <a:masterClrMapping/>
  </p:clrMapOvr>
  <mc:AlternateContent xmlns:mc="http://schemas.openxmlformats.org/markup-compatibility/2006" xmlns:p14="http://schemas.microsoft.com/office/powerpoint/2010/main">
    <mc:Choice Requires="p14">
      <p:transition spd="slow" p14:dur="2000" advTm="95884"/>
    </mc:Choice>
    <mc:Fallback xmlns="">
      <p:transition spd="slow" advTm="9588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49" y="708916"/>
            <a:ext cx="8055297" cy="706885"/>
          </a:xfrm>
          <a:solidFill>
            <a:srgbClr val="002060"/>
          </a:solidFill>
        </p:spPr>
        <p:txBody>
          <a:bodyPr>
            <a:normAutofit/>
          </a:bodyPr>
          <a:lstStyle/>
          <a:p>
            <a:r>
              <a:rPr lang="en-US" sz="3600" b="1" dirty="0">
                <a:solidFill>
                  <a:schemeClr val="bg1"/>
                </a:solidFill>
              </a:rPr>
              <a:t>APPLYING FOR THE PROGRAM</a:t>
            </a:r>
          </a:p>
        </p:txBody>
      </p:sp>
      <p:sp>
        <p:nvSpPr>
          <p:cNvPr id="3" name="Text Placeholder 2"/>
          <p:cNvSpPr>
            <a:spLocks noGrp="1"/>
          </p:cNvSpPr>
          <p:nvPr>
            <p:ph type="body" idx="1"/>
          </p:nvPr>
        </p:nvSpPr>
        <p:spPr>
          <a:xfrm>
            <a:off x="831849" y="2354659"/>
            <a:ext cx="10515600" cy="1500187"/>
          </a:xfrm>
        </p:spPr>
        <p:txBody>
          <a:bodyPr/>
          <a:lstStyle/>
          <a:p>
            <a:pPr lvl="1"/>
            <a:r>
              <a:rPr lang="en-US" sz="20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https://apply.iie.org/HHH2024</a:t>
            </a:r>
            <a:endParaRPr lang="en-US" dirty="0"/>
          </a:p>
        </p:txBody>
      </p:sp>
      <p:pic>
        <p:nvPicPr>
          <p:cNvPr id="6" name="Picture 5"/>
          <p:cNvPicPr>
            <a:picLocks noChangeAspect="1"/>
          </p:cNvPicPr>
          <p:nvPr/>
        </p:nvPicPr>
        <p:blipFill>
          <a:blip r:embed="rId4"/>
          <a:stretch>
            <a:fillRect/>
          </a:stretch>
        </p:blipFill>
        <p:spPr>
          <a:xfrm>
            <a:off x="987605" y="3159523"/>
            <a:ext cx="8924925" cy="2419350"/>
          </a:xfrm>
          <a:prstGeom prst="rect">
            <a:avLst/>
          </a:prstGeom>
        </p:spPr>
      </p:pic>
    </p:spTree>
    <p:extLst>
      <p:ext uri="{BB962C8B-B14F-4D97-AF65-F5344CB8AC3E}">
        <p14:creationId xmlns:p14="http://schemas.microsoft.com/office/powerpoint/2010/main" val="1187586539"/>
      </p:ext>
    </p:extLst>
  </p:cSld>
  <p:clrMapOvr>
    <a:masterClrMapping/>
  </p:clrMapOvr>
  <mc:AlternateContent xmlns:mc="http://schemas.openxmlformats.org/markup-compatibility/2006" xmlns:p14="http://schemas.microsoft.com/office/powerpoint/2010/main">
    <mc:Choice Requires="p14">
      <p:transition spd="slow" p14:dur="2000" advTm="35546"/>
    </mc:Choice>
    <mc:Fallback xmlns="">
      <p:transition spd="slow" advTm="35546"/>
    </mc:Fallback>
  </mc:AlternateContent>
</p:sld>
</file>

<file path=ppt/theme/theme1.xml><?xml version="1.0" encoding="utf-8"?>
<a:theme xmlns:a="http://schemas.openxmlformats.org/drawingml/2006/main" name="U.S. Embassy Tiran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F4B01F029692041A7486645BF369C0F" ma:contentTypeVersion="13" ma:contentTypeDescription="Create a new document." ma:contentTypeScope="" ma:versionID="19f42c845cd7416809da0f84c88dec9a">
  <xsd:schema xmlns:xsd="http://www.w3.org/2001/XMLSchema" xmlns:xs="http://www.w3.org/2001/XMLSchema" xmlns:p="http://schemas.microsoft.com/office/2006/metadata/properties" xmlns:ns1="http://schemas.microsoft.com/sharepoint/v3" xmlns:ns3="f9ed9578-d32b-44f4-833c-23a98eae8c72" xmlns:ns4="63cd4b08-1e1e-4154-b8f6-beaff3d9baa2" targetNamespace="http://schemas.microsoft.com/office/2006/metadata/properties" ma:root="true" ma:fieldsID="6239fa6d8193c7fc9a1d52f64a70ad35" ns1:_="" ns3:_="" ns4:_="">
    <xsd:import namespace="http://schemas.microsoft.com/sharepoint/v3"/>
    <xsd:import namespace="f9ed9578-d32b-44f4-833c-23a98eae8c72"/>
    <xsd:import namespace="63cd4b08-1e1e-4154-b8f6-beaff3d9baa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1:_ip_UnifiedCompliancePolicyProperties" minOccurs="0"/>
                <xsd:element ref="ns1:_ip_UnifiedCompliancePolicyUIAction"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ed9578-d32b-44f4-833c-23a98eae8c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cd4b08-1e1e-4154-b8f6-beaff3d9baa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E73095-EC3D-4913-AC8D-16519B3AF2C9}">
  <ds:schemaRefs>
    <ds:schemaRef ds:uri="http://purl.org/dc/dcmitype/"/>
    <ds:schemaRef ds:uri="63cd4b08-1e1e-4154-b8f6-beaff3d9baa2"/>
    <ds:schemaRef ds:uri="http://schemas.microsoft.com/office/2006/documentManagement/types"/>
    <ds:schemaRef ds:uri="http://schemas.microsoft.com/office/2006/metadata/properties"/>
    <ds:schemaRef ds:uri="http://schemas.microsoft.com/sharepoint/v3"/>
    <ds:schemaRef ds:uri="http://schemas.microsoft.com/office/infopath/2007/PartnerControls"/>
    <ds:schemaRef ds:uri="http://purl.org/dc/terms/"/>
    <ds:schemaRef ds:uri="http://schemas.openxmlformats.org/package/2006/metadata/core-properties"/>
    <ds:schemaRef ds:uri="f9ed9578-d32b-44f4-833c-23a98eae8c72"/>
    <ds:schemaRef ds:uri="http://www.w3.org/XML/1998/namespace"/>
    <ds:schemaRef ds:uri="http://purl.org/dc/elements/1.1/"/>
  </ds:schemaRefs>
</ds:datastoreItem>
</file>

<file path=customXml/itemProps2.xml><?xml version="1.0" encoding="utf-8"?>
<ds:datastoreItem xmlns:ds="http://schemas.openxmlformats.org/officeDocument/2006/customXml" ds:itemID="{36C7DB06-369D-4703-A5C7-6B39EAEA66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ed9578-d32b-44f4-833c-23a98eae8c72"/>
    <ds:schemaRef ds:uri="63cd4b08-1e1e-4154-b8f6-beaff3d9ba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7837C46-1C80-4A82-8209-F3370AF786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743</TotalTime>
  <Words>1590</Words>
  <Application>Microsoft Office PowerPoint</Application>
  <PresentationFormat>Widescreen</PresentationFormat>
  <Paragraphs>189</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Palatino Linotype</vt:lpstr>
      <vt:lpstr>Wingdings</vt:lpstr>
      <vt:lpstr>U.S. Embassy Tirana</vt:lpstr>
      <vt:lpstr> HUBERT H. HUMPHREY FELLOWSHIP PROGRAM!</vt:lpstr>
      <vt:lpstr>OVERVIEW </vt:lpstr>
      <vt:lpstr>HUBERT H. HUMPHREY  PROGRAM</vt:lpstr>
      <vt:lpstr> FELLOWSHIP COMPONENTS</vt:lpstr>
      <vt:lpstr>FELLOWSHIP COMPONENTS</vt:lpstr>
      <vt:lpstr>FIELDS OF STUDY</vt:lpstr>
      <vt:lpstr> ELIGIBILITY REQUIREMENTS  </vt:lpstr>
      <vt:lpstr>PowerPoint Presentation</vt:lpstr>
      <vt:lpstr>APPLYING FOR THE PROGRAM</vt:lpstr>
      <vt:lpstr>REQUIRED DOCUMENTS</vt:lpstr>
      <vt:lpstr>PowerPoint Presentation</vt:lpstr>
      <vt:lpstr>CONTACT US: </vt:lpstr>
      <vt:lpstr>APPLICATION DEADLINE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Flonia Vasia</dc:creator>
  <cp:lastModifiedBy>Kodra, Sibora (Tirana)</cp:lastModifiedBy>
  <cp:revision>163</cp:revision>
  <cp:lastPrinted>2022-05-10T08:45:18Z</cp:lastPrinted>
  <dcterms:created xsi:type="dcterms:W3CDTF">2018-10-16T07:27:53Z</dcterms:created>
  <dcterms:modified xsi:type="dcterms:W3CDTF">2023-05-04T12:33:28Z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0x010100AF4B01F029692041A7486645BF369C0F</vt:lpwstr>
  </property>
  <property fmtid="{D5CDD505-2E9C-101B-9397-08002B2CF9AE}" pid="3" name="MSIP_Label_1665d9ee-429a-4d5f-97cc-cfb56e044a6e_Enabled">
    <vt:lpwstr>true</vt:lpwstr>
  </property>
  <property fmtid="{D5CDD505-2E9C-101B-9397-08002B2CF9AE}" pid="4" name="MSIP_Label_1665d9ee-429a-4d5f-97cc-cfb56e044a6e_SetDate">
    <vt:lpwstr>2022-05-09T12:26:14Z</vt:lpwstr>
  </property>
  <property fmtid="{D5CDD505-2E9C-101B-9397-08002B2CF9AE}" pid="5" name="MSIP_Label_1665d9ee-429a-4d5f-97cc-cfb56e044a6e_Method">
    <vt:lpwstr>Privileged</vt:lpwstr>
  </property>
  <property fmtid="{D5CDD505-2E9C-101B-9397-08002B2CF9AE}" pid="6" name="MSIP_Label_1665d9ee-429a-4d5f-97cc-cfb56e044a6e_Name">
    <vt:lpwstr>1665d9ee-429a-4d5f-97cc-cfb56e044a6e</vt:lpwstr>
  </property>
  <property fmtid="{D5CDD505-2E9C-101B-9397-08002B2CF9AE}" pid="7" name="MSIP_Label_1665d9ee-429a-4d5f-97cc-cfb56e044a6e_SiteId">
    <vt:lpwstr>66cf5074-5afe-48d1-a691-a12b2121f44b</vt:lpwstr>
  </property>
  <property fmtid="{D5CDD505-2E9C-101B-9397-08002B2CF9AE}" pid="8" name="MSIP_Label_1665d9ee-429a-4d5f-97cc-cfb56e044a6e_ActionId">
    <vt:lpwstr>2d910965-96b6-4e45-8ab4-47444a63c398</vt:lpwstr>
  </property>
  <property fmtid="{D5CDD505-2E9C-101B-9397-08002B2CF9AE}" pid="9" name="MSIP_Label_1665d9ee-429a-4d5f-97cc-cfb56e044a6e_ContentBits">
    <vt:lpwstr>0</vt:lpwstr>
  </property>
</Properties>
</file>